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64" r:id="rId4"/>
    <p:sldId id="267" r:id="rId5"/>
    <p:sldId id="270" r:id="rId6"/>
    <p:sldId id="274" r:id="rId7"/>
    <p:sldId id="268" r:id="rId8"/>
    <p:sldId id="271" r:id="rId9"/>
    <p:sldId id="263" r:id="rId10"/>
    <p:sldId id="273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CB8"/>
    <a:srgbClr val="1015CE"/>
    <a:srgbClr val="C1B91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3443" autoAdjust="0"/>
  </p:normalViewPr>
  <p:slideViewPr>
    <p:cSldViewPr>
      <p:cViewPr varScale="1">
        <p:scale>
          <a:sx n="83" d="100"/>
          <a:sy n="83" d="100"/>
        </p:scale>
        <p:origin x="-118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137F3C-672C-4091-B3A1-37C88D223016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772F05-29CA-43A0-8C6B-648DB1BC4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0608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6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聚力率先我行动</a:t>
            </a:r>
            <a:r>
              <a:rPr lang="en-US" altLang="zh-CN" sz="6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6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        ——</a:t>
            </a:r>
            <a:r>
              <a:rPr lang="zh-CN" altLang="en-US" sz="20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立足</a:t>
            </a:r>
            <a:r>
              <a:rPr lang="zh-CN" altLang="en-US" sz="20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岗位做贡献，创先争优当先锋</a:t>
            </a:r>
            <a: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3200" b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32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信晟支部</a:t>
            </a:r>
            <a:endParaRPr lang="zh-CN" altLang="en-US" sz="32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81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000108"/>
            <a:ext cx="7215238" cy="35394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下半年，我们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将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在所党委的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领导和指导下，发扬成绩，改进不足。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按照党委工作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要点和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支部工作计划，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始终把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服务科研作为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支部工作的出发点和落脚点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。创新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工作思路，增强服务的主动性、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自觉性，提高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全体党员的整体素质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，改善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服务质量和提高服务水平。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9786" y="2276872"/>
            <a:ext cx="7200800" cy="1862048"/>
          </a:xfrm>
          <a:prstGeom prst="rect">
            <a:avLst/>
          </a:prstGeom>
          <a:scene3d>
            <a:camera prst="orthographicFront">
              <a:rot lat="0" lon="0" rev="0"/>
            </a:camera>
            <a:lightRig rig="sunset" dir="t"/>
          </a:scene3d>
          <a:sp3d>
            <a:bevelT w="139700" prst="cross"/>
            <a:bevelB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0" cap="all" spc="50" normalizeH="0" baseline="0" noProof="0" dirty="0" smtClean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E6E6">
                    <a:lumMod val="5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mbria"/>
                <a:ea typeface="华文行楷"/>
                <a:cs typeface="+mj-cs"/>
              </a:rPr>
              <a:t>谢谢大家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392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1214422"/>
            <a:ext cx="6715172" cy="341632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中央决定在全体党员中开展“两学一做”学习教育。这是继党的群众路线教育实践活动、“三严三实”专题教育之后，深化党内教育的又一次重要实践，也是面向全体党员从集中性教育活动向经常性教育延伸的重要举措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。 “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两学一做”学习教育不是活动，是经常性的教育，因此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，要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践行好“两学一做”贵在坚持，重在常态化融入我们的学习和工作中。这样才能够实现把党的思想政治建设抓在日常、严在经常。</a:t>
            </a:r>
            <a:endParaRPr lang="zh-CN" altLang="en-US" sz="2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4612" y="285728"/>
            <a:ext cx="3204037" cy="720080"/>
          </a:xfrm>
          <a:blipFill>
            <a:blip r:embed="rId2"/>
            <a:tile tx="0" ty="0" sx="100000" sy="100000" flip="none" algn="tl"/>
          </a:blipFill>
        </p:spPr>
        <p:txBody>
          <a:bodyPr anchor="ctr"/>
          <a:lstStyle/>
          <a:p>
            <a:pPr marL="0" indent="0">
              <a:buNone/>
            </a:pP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552" y="927884"/>
            <a:ext cx="7818662" cy="5358636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一、 “两学一做”学习教育</a:t>
            </a:r>
            <a:endParaRPr lang="en-US" altLang="zh-CN" sz="24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/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为贯彻落实</a:t>
            </a:r>
            <a:r>
              <a:rPr lang="en-US" altLang="zh-CN" sz="2400" dirty="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中共中央办公厅印发</a:t>
            </a:r>
            <a:r>
              <a:rPr lang="en-US" sz="2400" dirty="0" smtClean="0">
                <a:latin typeface="华文行楷" pitchFamily="2" charset="-122"/>
                <a:ea typeface="华文行楷" pitchFamily="2" charset="-122"/>
              </a:rPr>
              <a:t>&lt;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关于推进“两学一做”学习教育常态化制度化的意见</a:t>
            </a:r>
            <a:r>
              <a:rPr lang="en-US" sz="2400" dirty="0" smtClean="0">
                <a:latin typeface="华文行楷" pitchFamily="2" charset="-122"/>
                <a:ea typeface="华文行楷" pitchFamily="2" charset="-122"/>
              </a:rPr>
              <a:t>&gt;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的通知</a:t>
            </a:r>
            <a:r>
              <a:rPr lang="en-US" altLang="zh-CN" sz="2400" dirty="0" smtClean="0"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，推进我所“两学一做”学习教育常态化制度化，促进全体党员自觉尊崇党章、遵守党规，用习近平总书记系列重要讲话精神武装头脑、指导实践、推动工作，做合格共产党员，支部就学习安排制定了具体计划。首先，我们支部根据所党委的布置，明确全体党员学习要求、内容。其次，要求支部全体党员根据自己实际情况查摆问题，牢固树立党的意识、党员意识，强化个人思想政治作风和能力建设，坚定理想信念，做“四讲四有”合格党员，强化每一名党员职责使命、政治本色。</a:t>
            </a:r>
            <a:endParaRPr lang="zh-CN" altLang="en-US" sz="2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992" y="428604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党建工作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8715404" y="1643050"/>
            <a:ext cx="4017085" cy="489473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4229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1785926"/>
            <a:ext cx="3204037" cy="720080"/>
          </a:xfrm>
          <a:blipFill>
            <a:blip r:embed="rId2"/>
            <a:tile tx="0" ty="0" sx="100000" sy="100000" flip="none" algn="tl"/>
          </a:blipFill>
        </p:spPr>
        <p:txBody>
          <a:bodyPr anchor="ctr"/>
          <a:lstStyle/>
          <a:p>
            <a:pPr marL="0" indent="0">
              <a:buNone/>
            </a:pP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552" y="428604"/>
            <a:ext cx="8032976" cy="5643602"/>
          </a:xfrm>
          <a:blipFill>
            <a:blip r:embed="rId2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二、强化党员标杆意识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为扎实深入推进“两学一做”学习教育工作，进一步增强全体党员的党员意识、责任意识和服务意识，营造创先争优良好氛围，充分发挥共产党员的先锋模范作用和先进典型的带动示范作用，确保教育实效，支部在启动并开展了“共产党员示范岗”的 创建活动，深入践行做“合格”党员承诺。</a:t>
            </a:r>
            <a:endParaRPr lang="en-US" altLang="zh-CN" sz="24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“共产党员示范岗”要求党员自觉做到“七好”：积极进取，政治思想好；以身作则，组织纪律好；勤奋学习，业务水平好；开拓创新，爱岗敬业好；乐于奉献，为民服务好；公道正派，廉洁自律好；诚实守信，道德品质好。要求每名党员强化党员意识，加强党性修养，严守党员标准，坚持以知促行、知行合一，不断改进工作作风和提高服务质量。</a:t>
            </a:r>
            <a:endParaRPr lang="en-US" altLang="zh-CN" sz="24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9286908" y="1000108"/>
            <a:ext cx="4017085" cy="489473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4229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strator\Desktop\照片\微信图片_20170516145149.jpg"/>
          <p:cNvPicPr>
            <a:picLocks noChangeAspect="1" noChangeArrowheads="1"/>
          </p:cNvPicPr>
          <p:nvPr/>
        </p:nvPicPr>
        <p:blipFill>
          <a:blip r:embed="rId2" cstate="print"/>
          <a:srcRect l="40884" t="30337" r="27256" b="36404"/>
          <a:stretch>
            <a:fillRect/>
          </a:stretch>
        </p:blipFill>
        <p:spPr bwMode="auto">
          <a:xfrm>
            <a:off x="4572001" y="4298496"/>
            <a:ext cx="4000528" cy="2345214"/>
          </a:xfrm>
          <a:prstGeom prst="rect">
            <a:avLst/>
          </a:prstGeom>
          <a:noFill/>
        </p:spPr>
      </p:pic>
      <p:pic>
        <p:nvPicPr>
          <p:cNvPr id="1026" name="Picture 2" descr="C:\Users\Administrator\Desktop\照片\微信图片_20170516145106.jpg"/>
          <p:cNvPicPr>
            <a:picLocks noChangeAspect="1" noChangeArrowheads="1"/>
          </p:cNvPicPr>
          <p:nvPr/>
        </p:nvPicPr>
        <p:blipFill>
          <a:blip r:embed="rId3" cstate="print"/>
          <a:srcRect l="14991" t="12135" r="14991" b="17352"/>
          <a:stretch>
            <a:fillRect/>
          </a:stretch>
        </p:blipFill>
        <p:spPr bwMode="auto">
          <a:xfrm>
            <a:off x="3214678" y="2071678"/>
            <a:ext cx="4568352" cy="2583379"/>
          </a:xfrm>
          <a:prstGeom prst="rect">
            <a:avLst/>
          </a:prstGeom>
          <a:noFill/>
        </p:spPr>
      </p:pic>
      <p:pic>
        <p:nvPicPr>
          <p:cNvPr id="5" name="Picture 5" descr="C:\Users\Administrator\Desktop\照片\微信图片_20170516145202.jpg"/>
          <p:cNvPicPr>
            <a:picLocks noChangeAspect="1" noChangeArrowheads="1"/>
          </p:cNvPicPr>
          <p:nvPr/>
        </p:nvPicPr>
        <p:blipFill>
          <a:blip r:embed="rId4" cstate="print"/>
          <a:srcRect l="24894" t="34401" r="48071" b="34401"/>
          <a:stretch>
            <a:fillRect/>
          </a:stretch>
        </p:blipFill>
        <p:spPr bwMode="auto">
          <a:xfrm rot="720000">
            <a:off x="5095878" y="347670"/>
            <a:ext cx="3588880" cy="2325964"/>
          </a:xfrm>
          <a:prstGeom prst="rect">
            <a:avLst/>
          </a:prstGeom>
          <a:noFill/>
        </p:spPr>
      </p:pic>
      <p:pic>
        <p:nvPicPr>
          <p:cNvPr id="2" name="Picture 2" descr="C:\Users\Administrator\Desktop\照片\微信图片_20170516145118.jpg"/>
          <p:cNvPicPr preferRelativeResize="0">
            <a:picLocks noChangeArrowheads="1"/>
          </p:cNvPicPr>
          <p:nvPr/>
        </p:nvPicPr>
        <p:blipFill>
          <a:blip r:embed="rId5" cstate="print"/>
          <a:srcRect t="20442" b="20442"/>
          <a:stretch>
            <a:fillRect/>
          </a:stretch>
        </p:blipFill>
        <p:spPr bwMode="auto">
          <a:xfrm>
            <a:off x="0" y="2928934"/>
            <a:ext cx="3929090" cy="3643338"/>
          </a:xfrm>
          <a:prstGeom prst="rect">
            <a:avLst/>
          </a:prstGeom>
          <a:noFill/>
        </p:spPr>
      </p:pic>
      <p:pic>
        <p:nvPicPr>
          <p:cNvPr id="3" name="Picture 3" descr="C:\Users\Administrator\Desktop\照片\微信图片_20170516145130.jpg"/>
          <p:cNvPicPr>
            <a:picLocks noChangeAspect="1" noChangeArrowheads="1"/>
          </p:cNvPicPr>
          <p:nvPr/>
        </p:nvPicPr>
        <p:blipFill>
          <a:blip r:embed="rId6" cstate="print"/>
          <a:srcRect l="23849" t="24269" r="23849" b="24269"/>
          <a:stretch>
            <a:fillRect/>
          </a:stretch>
        </p:blipFill>
        <p:spPr bwMode="auto">
          <a:xfrm>
            <a:off x="142844" y="214290"/>
            <a:ext cx="3901853" cy="2305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642918"/>
            <a:ext cx="6572296" cy="530606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indent="54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支部协助公司行政部门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紧紧围绕所的中心工作，聚焦公司全年工作任务、和工作目标，不断深化改革、创新机制、团结一致，以踏实的工作态度，饱满的工作热情，配合各职能部门和各研究室做好后勤服务和保障工作。支部还与八室党支部结对共建，通过活动开展，改进组织生活、丰富活动内容、增强活动实效，不断提高创造力、凝聚力和战斗力，努力形成互带互动、共同发展的党建工作新格局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1785926"/>
            <a:ext cx="3204037" cy="720080"/>
          </a:xfrm>
          <a:blipFill>
            <a:blip r:embed="rId2"/>
            <a:tile tx="0" ty="0" sx="100000" sy="100000" flip="none" algn="tl"/>
          </a:blipFill>
        </p:spPr>
        <p:txBody>
          <a:bodyPr anchor="ctr"/>
          <a:lstStyle/>
          <a:p>
            <a:pPr marL="0" indent="0">
              <a:buNone/>
            </a:pP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57224" y="1000108"/>
            <a:ext cx="7461472" cy="4071966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55000" lnSpcReduction="20000"/>
          </a:bodyPr>
          <a:lstStyle/>
          <a:p>
            <a:r>
              <a:rPr lang="zh-CN" altLang="en-US" sz="6500" dirty="0" smtClean="0">
                <a:latin typeface="华文行楷" pitchFamily="2" charset="-122"/>
                <a:ea typeface="华文行楷" pitchFamily="2" charset="-122"/>
              </a:rPr>
              <a:t>三、创新学习</a:t>
            </a:r>
            <a:r>
              <a:rPr lang="zh-CN" altLang="en-US" sz="6500" dirty="0" smtClean="0">
                <a:latin typeface="华文行楷" pitchFamily="2" charset="-122"/>
                <a:ea typeface="华文行楷" pitchFamily="2" charset="-122"/>
              </a:rPr>
              <a:t>形式</a:t>
            </a:r>
            <a:endParaRPr lang="en-US" altLang="zh-CN" sz="65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支部一方面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充分利用原有的学习载体，例如党员培训、党员学习、“三会一课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” 等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；另一方面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也坚持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与时俱进，不断创新学习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载体，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充分运用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网络平台，加强沟通、交流，做好上情下达，下情上传，不断丰富党组织活动载体，搭建党员学习平台和提高党建工作效率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支部要求党员坚持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学习与思考相结合、与运用相结合、与创新相结合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。强化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通过学习注重解决工作中的实际问题，做到思想上有所触动、工作上有所推动，实现学习向工作成果转化。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2600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26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3800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58214" y="928670"/>
            <a:ext cx="4017085" cy="489473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4229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214422"/>
            <a:ext cx="7215238" cy="375487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四、加强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党员教育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管理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/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在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党员教育管理方面，支部一方面督促党员总结工作经验，树立思路，深化学习成果，另一方面，在全体员工面前树立、发挥党员的先锋模范作用，突出党员对公司发展的贡献，进而树立党组织和党员的威信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400" dirty="0" smtClean="0">
              <a:latin typeface="华文行楷" pitchFamily="2" charset="-122"/>
              <a:ea typeface="华文行楷" pitchFamily="2" charset="-122"/>
            </a:endParaRPr>
          </a:p>
          <a:p>
            <a:pPr indent="540000"/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对</a:t>
            </a:r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公司里的农民工党员，支部认真做到党员教育无死角的原则，每次组织生活都要求农民工党员参加，提高农民工党员的党性认识，增强组织观念。</a:t>
            </a:r>
            <a:endParaRPr lang="en-US" altLang="zh-CN" sz="2400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02" y="357166"/>
            <a:ext cx="2592289" cy="720080"/>
          </a:xfrm>
          <a:blipFill>
            <a:blip r:embed="rId2"/>
            <a:tile tx="0" ty="0" sx="100000" sy="100000" flip="none" algn="tl"/>
          </a:blipFill>
        </p:spPr>
        <p:txBody>
          <a:bodyPr anchor="ctr"/>
          <a:lstStyle/>
          <a:p>
            <a:pPr marL="0" indent="0">
              <a:buNone/>
            </a:pP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     思想建设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9592" y="1052736"/>
            <a:ext cx="6958556" cy="3090644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结合工作实际，做好深入细致的思想政治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工作。坚持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以人为本，把尊重人、理解人、关心人的理念落实到具体工作中，注重人文关怀，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对工作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、家庭生活中遇到的问题和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困难的职工进行慰问。</a:t>
            </a:r>
            <a:endParaRPr lang="en-US" altLang="zh-CN" sz="20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为了使后勤工作能围绕我所中心工作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，支部提出了“爱岗敬业、开拓进取、用心服务、勇争一流”的服务口号，为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科研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工作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做好后勤保障工作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20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发挥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宣传阵地作用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，对涌现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出来的典型集体和人物，认真做好宣传工作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，以增强公司的凝聚力、调动</a:t>
            </a:r>
            <a:r>
              <a:rPr lang="zh-CN" altLang="en-US" sz="2000" dirty="0">
                <a:latin typeface="华文行楷" pitchFamily="2" charset="-122"/>
                <a:ea typeface="华文行楷" pitchFamily="2" charset="-122"/>
              </a:rPr>
              <a:t>职工的</a:t>
            </a:r>
            <a:r>
              <a:rPr lang="zh-CN" altLang="en-US" sz="2000" dirty="0" smtClean="0">
                <a:latin typeface="华文行楷" pitchFamily="2" charset="-122"/>
                <a:ea typeface="华文行楷" pitchFamily="2" charset="-122"/>
              </a:rPr>
              <a:t>积极性。</a:t>
            </a:r>
            <a:endParaRPr lang="zh-CN" altLang="en-US" sz="2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215338" y="714356"/>
            <a:ext cx="4017085" cy="489473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 descr="C:\Users\Administrator\Desktop\2016-3-30-信晟之声3期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054104"/>
            <a:ext cx="6360646" cy="28038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993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894</TotalTime>
  <Words>978</Words>
  <Application>Microsoft Office PowerPoint</Application>
  <PresentationFormat>全屏显示(4:3)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气流</vt:lpstr>
      <vt:lpstr>聚力率先我行动                  ——立足岗位做贡献，创先争优当先锋  信晟支部</vt:lpstr>
      <vt:lpstr>幻灯片 2</vt:lpstr>
      <vt:lpstr>  </vt:lpstr>
      <vt:lpstr> </vt:lpstr>
      <vt:lpstr>幻灯片 5</vt:lpstr>
      <vt:lpstr>幻灯片 6</vt:lpstr>
      <vt:lpstr> </vt:lpstr>
      <vt:lpstr>幻灯片 8</vt:lpstr>
      <vt:lpstr>     思想建设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shenjie</dc:creator>
  <cp:lastModifiedBy>shenjie</cp:lastModifiedBy>
  <cp:revision>83</cp:revision>
  <dcterms:created xsi:type="dcterms:W3CDTF">2014-12-25T11:03:04Z</dcterms:created>
  <dcterms:modified xsi:type="dcterms:W3CDTF">2017-06-29T03:02:36Z</dcterms:modified>
</cp:coreProperties>
</file>