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handoutMasterIdLst>
    <p:handoutMasterId r:id="rId13"/>
  </p:handoutMasterIdLst>
  <p:sldIdLst>
    <p:sldId id="904" r:id="rId2"/>
    <p:sldId id="906" r:id="rId3"/>
    <p:sldId id="907" r:id="rId4"/>
    <p:sldId id="908" r:id="rId5"/>
    <p:sldId id="911" r:id="rId6"/>
    <p:sldId id="916" r:id="rId7"/>
    <p:sldId id="913" r:id="rId8"/>
    <p:sldId id="914" r:id="rId9"/>
    <p:sldId id="915" r:id="rId10"/>
    <p:sldId id="910" r:id="rId1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FFFF"/>
    <a:srgbClr val="C6D9F1"/>
    <a:srgbClr val="0033CC"/>
    <a:srgbClr val="EBF1DE"/>
    <a:srgbClr val="FDEADA"/>
    <a:srgbClr val="00FF00"/>
    <a:srgbClr val="FF9201"/>
    <a:srgbClr val="99CCFF"/>
    <a:srgbClr val="EAFC3E"/>
    <a:srgbClr val="FEFAB4"/>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浅色样式 2 - 强调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中度样式 3 - 强调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092" autoAdjust="0"/>
    <p:restoredTop sz="83314" autoAdjust="0"/>
  </p:normalViewPr>
  <p:slideViewPr>
    <p:cSldViewPr>
      <p:cViewPr varScale="1">
        <p:scale>
          <a:sx n="90" d="100"/>
          <a:sy n="90" d="100"/>
        </p:scale>
        <p:origin x="-2124" y="-114"/>
      </p:cViewPr>
      <p:guideLst>
        <p:guide orient="horz" pos="2160"/>
        <p:guide pos="2880"/>
      </p:guideLst>
    </p:cSldViewPr>
  </p:slideViewPr>
  <p:outlineViewPr>
    <p:cViewPr>
      <p:scale>
        <a:sx n="33" d="100"/>
        <a:sy n="33" d="100"/>
      </p:scale>
      <p:origin x="0" y="3294"/>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ED369A1-3D47-4A67-8387-B5C8076ADEF2}" type="datetimeFigureOut">
              <a:rPr lang="zh-CN" altLang="en-US" smtClean="0"/>
              <a:pPr/>
              <a:t>2017/6/29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4E01A63-39D5-4ABB-96C0-1CF959529425}" type="slidenum">
              <a:rPr lang="zh-CN" altLang="en-US" smtClean="0"/>
              <a:pPr/>
              <a:t>‹#›</a:t>
            </a:fld>
            <a:endParaRPr lang="zh-CN" altLang="en-US"/>
          </a:p>
        </p:txBody>
      </p:sp>
    </p:spTree>
    <p:extLst>
      <p:ext uri="{BB962C8B-B14F-4D97-AF65-F5344CB8AC3E}">
        <p14:creationId xmlns="" xmlns:p14="http://schemas.microsoft.com/office/powerpoint/2010/main" val="23990051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C2E6F5-0AC9-4380-A71E-3347DEED7DDE}" type="datetimeFigureOut">
              <a:rPr lang="zh-CN" altLang="en-US" smtClean="0"/>
              <a:pPr/>
              <a:t>2017/6/29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C1C8A8-41E1-4F60-87C1-619C7D3304B4}" type="slidenum">
              <a:rPr lang="zh-CN" altLang="en-US" smtClean="0"/>
              <a:pPr/>
              <a:t>‹#›</a:t>
            </a:fld>
            <a:endParaRPr lang="zh-CN" altLang="en-US"/>
          </a:p>
        </p:txBody>
      </p:sp>
    </p:spTree>
    <p:extLst>
      <p:ext uri="{BB962C8B-B14F-4D97-AF65-F5344CB8AC3E}">
        <p14:creationId xmlns="" xmlns:p14="http://schemas.microsoft.com/office/powerpoint/2010/main" val="276321543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usst.edu.cn/picture/article/1/2d/f0/83124d9a49c68aa8742c62c48b0a/cd9cf4f3-0f25-4605-a6d0-29879abebe1d.doc"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sz="1200" b="0" i="0" kern="1200" dirty="0" smtClean="0">
                <a:solidFill>
                  <a:schemeClr val="tx1"/>
                </a:solidFill>
                <a:latin typeface="+mn-lt"/>
                <a:ea typeface="+mn-ea"/>
                <a:cs typeface="+mn-cs"/>
              </a:rPr>
              <a:t>物联网技术在建筑业的应用思考。</a:t>
            </a:r>
            <a:endParaRPr lang="zh-CN" altLang="en-US" dirty="0"/>
          </a:p>
        </p:txBody>
      </p:sp>
      <p:sp>
        <p:nvSpPr>
          <p:cNvPr id="4" name="灯片编号占位符 3"/>
          <p:cNvSpPr>
            <a:spLocks noGrp="1"/>
          </p:cNvSpPr>
          <p:nvPr>
            <p:ph type="sldNum" sz="quarter" idx="10"/>
          </p:nvPr>
        </p:nvSpPr>
        <p:spPr/>
        <p:txBody>
          <a:bodyPr/>
          <a:lstStyle/>
          <a:p>
            <a:fld id="{1DC1C8A8-41E1-4F60-87C1-619C7D3304B4}" type="slidenum">
              <a:rPr lang="zh-CN" altLang="en-US" smtClean="0"/>
              <a:pPr/>
              <a:t>3</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b="0" i="0" u="none" strike="noStrike" kern="1200" dirty="0" smtClean="0">
                <a:solidFill>
                  <a:schemeClr val="tx1"/>
                </a:solidFill>
                <a:latin typeface="+mn-lt"/>
                <a:ea typeface="+mn-ea"/>
                <a:cs typeface="+mn-cs"/>
                <a:hlinkClick r:id="rId3"/>
              </a:rPr>
              <a:t>13.“</a:t>
            </a:r>
            <a:r>
              <a:rPr lang="zh-CN" altLang="en-US" sz="1200" b="0" i="0" u="none" strike="noStrike" kern="1200" dirty="0" smtClean="0">
                <a:solidFill>
                  <a:schemeClr val="tx1"/>
                </a:solidFill>
                <a:latin typeface="+mn-lt"/>
                <a:ea typeface="+mn-ea"/>
                <a:cs typeface="+mn-cs"/>
                <a:hlinkClick r:id="rId3"/>
              </a:rPr>
              <a:t>公共安全风险防控与应急技术装备”重点专项</a:t>
            </a:r>
            <a:r>
              <a:rPr lang="en-US" altLang="zh-CN" sz="1200" b="0" i="0" u="none" strike="noStrike" kern="1200" dirty="0" smtClean="0">
                <a:solidFill>
                  <a:schemeClr val="tx1"/>
                </a:solidFill>
                <a:latin typeface="+mn-lt"/>
                <a:ea typeface="+mn-ea"/>
                <a:cs typeface="+mn-cs"/>
                <a:hlinkClick r:id="rId3"/>
              </a:rPr>
              <a:t>2017</a:t>
            </a:r>
            <a:r>
              <a:rPr lang="zh-CN" altLang="en-US" sz="1200" b="0" i="0" u="none" strike="noStrike" kern="1200" dirty="0" smtClean="0">
                <a:solidFill>
                  <a:schemeClr val="tx1"/>
                </a:solidFill>
                <a:latin typeface="+mn-lt"/>
                <a:ea typeface="+mn-ea"/>
                <a:cs typeface="+mn-cs"/>
                <a:hlinkClick r:id="rId3"/>
              </a:rPr>
              <a:t>年度项目申报指南建议</a:t>
            </a:r>
            <a:r>
              <a:rPr lang="en-US" altLang="zh-CN" sz="1200" b="0" i="0" u="none" strike="noStrike" kern="1200" dirty="0" smtClean="0">
                <a:solidFill>
                  <a:schemeClr val="tx1"/>
                </a:solidFill>
                <a:latin typeface="+mn-lt"/>
                <a:ea typeface="+mn-ea"/>
                <a:cs typeface="+mn-cs"/>
                <a:hlinkClick r:id="rId3"/>
              </a:rPr>
              <a:t>.doc</a:t>
            </a:r>
            <a:r>
              <a:rPr lang="en-US" altLang="zh-CN" sz="1200" b="0" i="0" u="none" strike="noStrike" kern="1200" dirty="0" smtClean="0">
                <a:solidFill>
                  <a:schemeClr val="tx1"/>
                </a:solidFill>
                <a:latin typeface="+mn-lt"/>
                <a:ea typeface="+mn-ea"/>
                <a:cs typeface="+mn-cs"/>
              </a:rPr>
              <a:t> </a:t>
            </a:r>
            <a:r>
              <a:rPr lang="zh-CN" altLang="en-US" sz="1200" kern="1200" dirty="0" smtClean="0">
                <a:solidFill>
                  <a:schemeClr val="tx1"/>
                </a:solidFill>
                <a:latin typeface="+mn-lt"/>
                <a:ea typeface="+mn-ea"/>
                <a:cs typeface="+mn-cs"/>
              </a:rPr>
              <a:t>超高层、高层建筑工程施工人员安全监控</a:t>
            </a:r>
            <a:endParaRPr lang="zh-CN" altLang="en-US" dirty="0"/>
          </a:p>
        </p:txBody>
      </p:sp>
      <p:sp>
        <p:nvSpPr>
          <p:cNvPr id="4" name="灯片编号占位符 3"/>
          <p:cNvSpPr>
            <a:spLocks noGrp="1"/>
          </p:cNvSpPr>
          <p:nvPr>
            <p:ph type="sldNum" sz="quarter" idx="10"/>
          </p:nvPr>
        </p:nvSpPr>
        <p:spPr/>
        <p:txBody>
          <a:bodyPr/>
          <a:lstStyle/>
          <a:p>
            <a:fld id="{1DC1C8A8-41E1-4F60-87C1-619C7D3304B4}" type="slidenum">
              <a:rPr lang="zh-CN" altLang="en-US" smtClean="0"/>
              <a:pPr/>
              <a:t>8</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1DC1C8A8-41E1-4F60-87C1-619C7D3304B4}"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9"/>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dirty="0"/>
          </a:p>
        </p:txBody>
      </p:sp>
      <p:pic>
        <p:nvPicPr>
          <p:cNvPr id="5" name="图片 4" descr="LOGO-07.jpg"/>
          <p:cNvPicPr>
            <a:picLocks noChangeAspect="1"/>
          </p:cNvPicPr>
          <p:nvPr userDrawn="1"/>
        </p:nvPicPr>
        <p:blipFill>
          <a:blip r:embed="rId2" cstate="print"/>
          <a:stretch>
            <a:fillRect/>
          </a:stretch>
        </p:blipFill>
        <p:spPr>
          <a:xfrm>
            <a:off x="71406" y="6469432"/>
            <a:ext cx="1857356" cy="38856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42"/>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42"/>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空白">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空白">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空白">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空白">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空白">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空白">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空白">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lvl1pPr marL="457200" indent="-457200">
              <a:buSzPct val="120000"/>
              <a:buFontTx/>
              <a:buBlip>
                <a:blip r:embed="rId2"/>
              </a:buBlip>
              <a:defRPr/>
            </a:lvl1pPr>
            <a:lvl3pPr>
              <a:buFontTx/>
              <a:buBlip>
                <a:blip r:embed="rId2"/>
              </a:buBlip>
              <a:defRPr/>
            </a:lvl3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灯片编号占位符 5"/>
          <p:cNvSpPr>
            <a:spLocks noGrp="1"/>
          </p:cNvSpPr>
          <p:nvPr>
            <p:ph type="sldNum" sz="quarter" idx="12"/>
          </p:nvPr>
        </p:nvSpPr>
        <p:spPr>
          <a:xfrm>
            <a:off x="8143869" y="6492903"/>
            <a:ext cx="1000132" cy="293687"/>
          </a:xfrm>
        </p:spPr>
        <p:txBody>
          <a:bodyPr/>
          <a:lstStyle/>
          <a:p>
            <a:fld id="{0C913308-F349-4B6D-A68A-DD1791B4A57B}" type="slidenum">
              <a:rPr lang="zh-CN" altLang="en-US" smtClean="0"/>
              <a:pPr/>
              <a:t>‹#›</a:t>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4"/>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642910" y="1046181"/>
            <a:ext cx="8043890" cy="4525963"/>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p:txBody>
      </p:sp>
      <p:sp>
        <p:nvSpPr>
          <p:cNvPr id="6" name="灯片编号占位符 5"/>
          <p:cNvSpPr>
            <a:spLocks noGrp="1"/>
          </p:cNvSpPr>
          <p:nvPr>
            <p:ph type="sldNum" sz="quarter" idx="4"/>
          </p:nvPr>
        </p:nvSpPr>
        <p:spPr>
          <a:xfrm>
            <a:off x="8143869" y="6500838"/>
            <a:ext cx="1000132" cy="293687"/>
          </a:xfrm>
          <a:prstGeom prst="rect">
            <a:avLst/>
          </a:prstGeom>
        </p:spPr>
        <p:txBody>
          <a:bodyPr vert="horz" lIns="91440" tIns="45720" rIns="91440" bIns="45720" rtlCol="0" anchor="ctr"/>
          <a:lstStyle>
            <a:lvl1pPr algn="ctr">
              <a:defRPr sz="1200">
                <a:solidFill>
                  <a:srgbClr val="1E4BA6"/>
                </a:solidFill>
                <a:latin typeface="Arial Black" pitchFamily="34" charset="0"/>
              </a:defRPr>
            </a:lvl1pPr>
          </a:lstStyle>
          <a:p>
            <a:fld id="{FC8F9264-B653-4F1F-9170-E3330905F59E}" type="slidenum">
              <a:rPr lang="zh-CN" altLang="en-US" smtClean="0"/>
              <a:pPr/>
              <a:t>‹#›</a:t>
            </a:fld>
            <a:endParaRPr lang="zh-CN" altLang="en-US" dirty="0"/>
          </a:p>
        </p:txBody>
      </p:sp>
      <p:sp>
        <p:nvSpPr>
          <p:cNvPr id="10" name="Rectangle 20"/>
          <p:cNvSpPr>
            <a:spLocks noChangeArrowheads="1"/>
          </p:cNvSpPr>
          <p:nvPr/>
        </p:nvSpPr>
        <p:spPr bwMode="gray">
          <a:xfrm>
            <a:off x="0" y="0"/>
            <a:ext cx="9144000" cy="692150"/>
          </a:xfrm>
          <a:prstGeom prst="rect">
            <a:avLst/>
          </a:prstGeom>
          <a:ln>
            <a:headEnd/>
            <a:tailEnd/>
          </a:ln>
          <a:effectLst/>
        </p:spPr>
        <p:style>
          <a:lnRef idx="1">
            <a:schemeClr val="accent1"/>
          </a:lnRef>
          <a:fillRef idx="3">
            <a:schemeClr val="accent1"/>
          </a:fillRef>
          <a:effectRef idx="2">
            <a:schemeClr val="accent1"/>
          </a:effectRef>
          <a:fontRef idx="minor">
            <a:schemeClr val="lt1"/>
          </a:fontRef>
        </p:style>
        <p:txBody>
          <a:bodyPr wrap="none" anchor="ctr"/>
          <a:lstStyle/>
          <a:p>
            <a:pPr algn="r">
              <a:buFontTx/>
              <a:buNone/>
              <a:defRPr/>
            </a:pPr>
            <a:endParaRPr lang="zh-CN" altLang="en-US" sz="1400">
              <a:solidFill>
                <a:schemeClr val="tx1"/>
              </a:solidFill>
              <a:latin typeface="Arial" pitchFamily="34" charset="0"/>
              <a:ea typeface="宋体" pitchFamily="2" charset="-122"/>
            </a:endParaRPr>
          </a:p>
        </p:txBody>
      </p:sp>
      <p:sp>
        <p:nvSpPr>
          <p:cNvPr id="19" name="Line 21"/>
          <p:cNvSpPr>
            <a:spLocks noChangeShapeType="1"/>
          </p:cNvSpPr>
          <p:nvPr/>
        </p:nvSpPr>
        <p:spPr bwMode="auto">
          <a:xfrm>
            <a:off x="179388" y="6453188"/>
            <a:ext cx="8686800" cy="0"/>
          </a:xfrm>
          <a:prstGeom prst="line">
            <a:avLst/>
          </a:prstGeom>
          <a:ln>
            <a:headEnd/>
            <a:tailEnd/>
          </a:ln>
        </p:spPr>
        <p:style>
          <a:lnRef idx="1">
            <a:schemeClr val="accent1"/>
          </a:lnRef>
          <a:fillRef idx="0">
            <a:schemeClr val="accent1"/>
          </a:fillRef>
          <a:effectRef idx="0">
            <a:schemeClr val="accent1"/>
          </a:effectRef>
          <a:fontRef idx="minor">
            <a:schemeClr val="tx1"/>
          </a:fontRef>
        </p:style>
        <p:txBody>
          <a:bodyPr/>
          <a:lstStyle/>
          <a:p>
            <a:pPr algn="r">
              <a:buFontTx/>
              <a:buNone/>
              <a:defRPr/>
            </a:pPr>
            <a:endParaRPr lang="zh-CN" altLang="en-US" sz="1400">
              <a:solidFill>
                <a:schemeClr val="tx1"/>
              </a:solidFill>
              <a:latin typeface="Arial" pitchFamily="34" charset="0"/>
              <a:ea typeface="宋体" pitchFamily="2" charset="-122"/>
            </a:endParaRPr>
          </a:p>
        </p:txBody>
      </p:sp>
      <p:sp>
        <p:nvSpPr>
          <p:cNvPr id="2" name="标题占位符 1"/>
          <p:cNvSpPr>
            <a:spLocks noGrp="1"/>
          </p:cNvSpPr>
          <p:nvPr>
            <p:ph type="title"/>
          </p:nvPr>
        </p:nvSpPr>
        <p:spPr>
          <a:xfrm>
            <a:off x="457200" y="71414"/>
            <a:ext cx="8229600" cy="571504"/>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pic>
        <p:nvPicPr>
          <p:cNvPr id="7" name="图片 6" descr="LOGO-07.jpg"/>
          <p:cNvPicPr>
            <a:picLocks noChangeAspect="1"/>
          </p:cNvPicPr>
          <p:nvPr userDrawn="1"/>
        </p:nvPicPr>
        <p:blipFill>
          <a:blip r:embed="rId21" cstate="print"/>
          <a:stretch>
            <a:fillRect/>
          </a:stretch>
        </p:blipFill>
        <p:spPr>
          <a:xfrm>
            <a:off x="71406" y="6469432"/>
            <a:ext cx="1857356" cy="38856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 id="2147483666" r:id="rId16"/>
    <p:sldLayoutId id="2147483667" r:id="rId17"/>
    <p:sldLayoutId id="2147483668" r:id="rId18"/>
    <p:sldLayoutId id="2147483669" r:id="rId19"/>
  </p:sldLayoutIdLst>
  <p:hf hdr="0"/>
  <p:txStyles>
    <p:titleStyle>
      <a:lvl1pPr marL="363538" indent="0" algn="l" defTabSz="914400" rtl="0" eaLnBrk="1" latinLnBrk="0" hangingPunct="1">
        <a:spcBef>
          <a:spcPct val="0"/>
        </a:spcBef>
        <a:buNone/>
        <a:defRPr sz="2800" b="1" kern="1200" spc="340" baseline="0">
          <a:solidFill>
            <a:schemeClr val="bg1"/>
          </a:solidFill>
          <a:latin typeface="微软雅黑" pitchFamily="34" charset="-122"/>
          <a:ea typeface="微软雅黑" pitchFamily="34" charset="-122"/>
          <a:cs typeface="+mj-cs"/>
        </a:defRPr>
      </a:lvl1pPr>
    </p:titleStyle>
    <p:bodyStyle>
      <a:lvl1pPr marL="342900" indent="-342900" algn="l" defTabSz="914400" rtl="0" eaLnBrk="1" latinLnBrk="0" hangingPunct="1">
        <a:lnSpc>
          <a:spcPts val="3700"/>
        </a:lnSpc>
        <a:spcBef>
          <a:spcPct val="20000"/>
        </a:spcBef>
        <a:buClr>
          <a:srgbClr val="0066CC"/>
        </a:buClr>
        <a:buSzPct val="120000"/>
        <a:buFontTx/>
        <a:buBlip>
          <a:blip r:embed="rId22"/>
        </a:buBlip>
        <a:defRPr sz="2400" b="1" kern="1200" spc="100" baseline="0">
          <a:solidFill>
            <a:schemeClr val="tx1"/>
          </a:solidFill>
          <a:latin typeface="微软雅黑" pitchFamily="34" charset="-122"/>
          <a:ea typeface="微软雅黑" pitchFamily="34" charset="-122"/>
          <a:cs typeface="+mn-cs"/>
        </a:defRPr>
      </a:lvl1pPr>
      <a:lvl2pPr marL="742950" indent="-285750" algn="l" defTabSz="914400" rtl="0" eaLnBrk="1" latinLnBrk="0" hangingPunct="1">
        <a:lnSpc>
          <a:spcPts val="3700"/>
        </a:lnSpc>
        <a:spcBef>
          <a:spcPct val="20000"/>
        </a:spcBef>
        <a:buFontTx/>
        <a:buBlip>
          <a:blip r:embed="rId22"/>
        </a:buBlip>
        <a:defRPr sz="22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lnSpc>
          <a:spcPts val="3700"/>
        </a:lnSpc>
        <a:spcBef>
          <a:spcPct val="20000"/>
        </a:spcBef>
        <a:buFontTx/>
        <a:buBlip>
          <a:blip r:embed="rId23"/>
        </a:buBlip>
        <a:defRPr sz="20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7.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descr="E:\我的设计\卫生总结\管理保障部\1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 name="矩形 3"/>
          <p:cNvSpPr/>
          <p:nvPr/>
        </p:nvSpPr>
        <p:spPr>
          <a:xfrm>
            <a:off x="500034" y="1643050"/>
            <a:ext cx="7939222" cy="3123932"/>
          </a:xfrm>
          <a:prstGeom prst="rect">
            <a:avLst/>
          </a:prstGeom>
        </p:spPr>
        <p:txBody>
          <a:bodyPr wrap="square">
            <a:spAutoFit/>
          </a:bodyPr>
          <a:lstStyle/>
          <a:p>
            <a:pPr>
              <a:lnSpc>
                <a:spcPct val="130000"/>
              </a:lnSpc>
              <a:defRPr/>
            </a:pPr>
            <a:r>
              <a:rPr kumimoji="1" lang="zh-CN" altLang="en-US" sz="5400" b="1" dirty="0" smtClean="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聚力率先我行动</a:t>
            </a:r>
            <a:endParaRPr kumimoji="1" lang="en-US" altLang="zh-CN" sz="5400" b="1" dirty="0" smtClean="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a:p>
            <a:pPr algn="r">
              <a:lnSpc>
                <a:spcPct val="130000"/>
              </a:lnSpc>
              <a:defRPr/>
            </a:pPr>
            <a:r>
              <a:rPr kumimoji="1" lang="zh-CN" altLang="en-US" sz="5400" b="1" dirty="0" smtClean="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全心全意谋发展</a:t>
            </a:r>
            <a:endParaRPr kumimoji="1" lang="en-US" altLang="zh-CN" sz="5400" b="1" dirty="0" smtClean="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a:p>
            <a:pPr algn="r">
              <a:lnSpc>
                <a:spcPct val="130000"/>
              </a:lnSpc>
              <a:spcBef>
                <a:spcPts val="1800"/>
              </a:spcBef>
              <a:defRPr/>
            </a:pPr>
            <a:r>
              <a:rPr kumimoji="1" lang="en-US" altLang="zh-CN" sz="3200" b="1" dirty="0" smtClean="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kumimoji="1" lang="zh-CN" altLang="en-US" sz="3200" b="1" dirty="0" smtClean="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新微党支部案例汇报</a:t>
            </a:r>
            <a:endParaRPr kumimoji="1" lang="en-US" altLang="zh-CN" sz="32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Tree>
    <p:extLst>
      <p:ext uri="{BB962C8B-B14F-4D97-AF65-F5344CB8AC3E}">
        <p14:creationId xmlns:p14="http://schemas.microsoft.com/office/powerpoint/2010/main" xmlns="" val="1753066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timg.jpg"/>
          <p:cNvPicPr>
            <a:picLocks noChangeAspect="1"/>
          </p:cNvPicPr>
          <p:nvPr/>
        </p:nvPicPr>
        <p:blipFill>
          <a:blip r:embed="rId2"/>
          <a:stretch>
            <a:fillRect/>
          </a:stretch>
        </p:blipFill>
        <p:spPr>
          <a:xfrm>
            <a:off x="0" y="0"/>
            <a:ext cx="9144000" cy="6858000"/>
          </a:xfrm>
          <a:prstGeom prst="rect">
            <a:avLst/>
          </a:prstGeom>
        </p:spPr>
      </p:pic>
      <p:cxnSp>
        <p:nvCxnSpPr>
          <p:cNvPr id="8" name="直接连接符 7"/>
          <p:cNvCxnSpPr/>
          <p:nvPr/>
        </p:nvCxnSpPr>
        <p:spPr>
          <a:xfrm>
            <a:off x="3143240" y="2000240"/>
            <a:ext cx="5786478" cy="1588"/>
          </a:xfrm>
          <a:prstGeom prst="line">
            <a:avLst/>
          </a:prstGeom>
        </p:spPr>
        <p:style>
          <a:lnRef idx="2">
            <a:schemeClr val="accent2"/>
          </a:lnRef>
          <a:fillRef idx="0">
            <a:schemeClr val="accent2"/>
          </a:fillRef>
          <a:effectRef idx="1">
            <a:schemeClr val="accent2"/>
          </a:effectRef>
          <a:fontRef idx="minor">
            <a:schemeClr val="tx1"/>
          </a:fontRef>
        </p:style>
      </p:cxnSp>
      <p:sp>
        <p:nvSpPr>
          <p:cNvPr id="13" name="矩形 12"/>
          <p:cNvSpPr/>
          <p:nvPr/>
        </p:nvSpPr>
        <p:spPr>
          <a:xfrm>
            <a:off x="4862445" y="1000108"/>
            <a:ext cx="1781257" cy="830997"/>
          </a:xfrm>
          <a:prstGeom prst="rect">
            <a:avLst/>
          </a:prstGeom>
        </p:spPr>
        <p:txBody>
          <a:bodyPr wrap="none">
            <a:spAutoFit/>
          </a:bodyPr>
          <a:lstStyle/>
          <a:p>
            <a:pPr algn="ctr"/>
            <a:r>
              <a:rPr lang="zh-CN" altLang="en-US" sz="4800" b="1" dirty="0" smtClean="0">
                <a:solidFill>
                  <a:srgbClr val="C00000"/>
                </a:solidFill>
                <a:latin typeface="微软雅黑" pitchFamily="34" charset="-122"/>
                <a:ea typeface="微软雅黑" pitchFamily="34" charset="-122"/>
              </a:rPr>
              <a:t>致  谢</a:t>
            </a:r>
            <a:endParaRPr lang="en-US" altLang="zh-CN" sz="4800" b="1" dirty="0" smtClean="0">
              <a:solidFill>
                <a:srgbClr val="C00000"/>
              </a:solidFill>
              <a:latin typeface="微软雅黑" pitchFamily="34" charset="-122"/>
              <a:ea typeface="微软雅黑" pitchFamily="34" charset="-122"/>
            </a:endParaRPr>
          </a:p>
        </p:txBody>
      </p:sp>
      <p:sp>
        <p:nvSpPr>
          <p:cNvPr id="10" name="标题 3"/>
          <p:cNvSpPr txBox="1">
            <a:spLocks/>
          </p:cNvSpPr>
          <p:nvPr/>
        </p:nvSpPr>
        <p:spPr>
          <a:xfrm>
            <a:off x="2928926" y="2285992"/>
            <a:ext cx="6072230" cy="1470025"/>
          </a:xfrm>
          <a:prstGeom prst="rect">
            <a:avLst/>
          </a:prstGeom>
        </p:spPr>
        <p:txBody>
          <a:bodyPr vert="horz" lIns="91440" tIns="45720" rIns="91440" bIns="45720" rtlCol="0" anchor="ctr">
            <a:normAutofit/>
          </a:bodyPr>
          <a:lstStyle>
            <a:lvl1pPr marL="363538" indent="0" algn="l" defTabSz="914400" rtl="0" eaLnBrk="1" latinLnBrk="0" hangingPunct="1">
              <a:spcBef>
                <a:spcPct val="0"/>
              </a:spcBef>
              <a:buNone/>
              <a:defRPr sz="2800" b="1" kern="1200" spc="340" baseline="0">
                <a:solidFill>
                  <a:schemeClr val="bg1"/>
                </a:solidFill>
                <a:latin typeface="微软雅黑" pitchFamily="34" charset="-122"/>
                <a:ea typeface="微软雅黑" pitchFamily="34" charset="-122"/>
                <a:cs typeface="+mj-cs"/>
              </a:defRPr>
            </a:lvl1pPr>
          </a:lstStyle>
          <a:p>
            <a:r>
              <a:rPr lang="zh-CN" altLang="en-US" sz="4000" dirty="0" smtClean="0">
                <a:solidFill>
                  <a:srgbClr val="C00000"/>
                </a:solidFill>
              </a:rPr>
              <a:t>敬请领导</a:t>
            </a:r>
            <a:r>
              <a:rPr lang="zh-CN" altLang="en-US" sz="4000" dirty="0" smtClean="0">
                <a:solidFill>
                  <a:srgbClr val="C00000"/>
                </a:solidFill>
              </a:rPr>
              <a:t>专家批评指正</a:t>
            </a:r>
            <a:endParaRPr lang="zh-CN" altLang="en-US" sz="4000" dirty="0">
              <a:solidFill>
                <a:srgbClr val="C00000"/>
              </a:solidFill>
            </a:endParaRPr>
          </a:p>
        </p:txBody>
      </p:sp>
      <p:pic>
        <p:nvPicPr>
          <p:cNvPr id="11" name="图片 10"/>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072066" y="3714752"/>
            <a:ext cx="1571636" cy="1571636"/>
          </a:xfrm>
          <a:prstGeom prst="rect">
            <a:avLst/>
          </a:prstGeom>
        </p:spPr>
      </p:pic>
    </p:spTree>
    <p:extLst>
      <p:ext uri="{BB962C8B-B14F-4D97-AF65-F5344CB8AC3E}">
        <p14:creationId xmlns:p14="http://schemas.microsoft.com/office/powerpoint/2010/main" xmlns="" val="1753066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timg.jpg"/>
          <p:cNvPicPr>
            <a:picLocks noChangeAspect="1"/>
          </p:cNvPicPr>
          <p:nvPr/>
        </p:nvPicPr>
        <p:blipFill>
          <a:blip r:embed="rId2"/>
          <a:stretch>
            <a:fillRect/>
          </a:stretch>
        </p:blipFill>
        <p:spPr>
          <a:xfrm>
            <a:off x="0" y="0"/>
            <a:ext cx="9144000" cy="6858000"/>
          </a:xfrm>
          <a:prstGeom prst="rect">
            <a:avLst/>
          </a:prstGeom>
        </p:spPr>
      </p:pic>
      <p:cxnSp>
        <p:nvCxnSpPr>
          <p:cNvPr id="8" name="直接连接符 7"/>
          <p:cNvCxnSpPr/>
          <p:nvPr/>
        </p:nvCxnSpPr>
        <p:spPr>
          <a:xfrm>
            <a:off x="3143240" y="2000240"/>
            <a:ext cx="5786478" cy="1588"/>
          </a:xfrm>
          <a:prstGeom prst="line">
            <a:avLst/>
          </a:prstGeom>
        </p:spPr>
        <p:style>
          <a:lnRef idx="2">
            <a:schemeClr val="accent2"/>
          </a:lnRef>
          <a:fillRef idx="0">
            <a:schemeClr val="accent2"/>
          </a:fillRef>
          <a:effectRef idx="1">
            <a:schemeClr val="accent2"/>
          </a:effectRef>
          <a:fontRef idx="minor">
            <a:schemeClr val="tx1"/>
          </a:fontRef>
        </p:style>
      </p:cxnSp>
      <p:sp>
        <p:nvSpPr>
          <p:cNvPr id="10" name="矩形 9"/>
          <p:cNvSpPr/>
          <p:nvPr/>
        </p:nvSpPr>
        <p:spPr>
          <a:xfrm>
            <a:off x="5072066" y="928670"/>
            <a:ext cx="1781258" cy="830997"/>
          </a:xfrm>
          <a:prstGeom prst="rect">
            <a:avLst/>
          </a:prstGeom>
        </p:spPr>
        <p:txBody>
          <a:bodyPr wrap="none">
            <a:spAutoFit/>
          </a:bodyPr>
          <a:lstStyle/>
          <a:p>
            <a:pPr algn="ctr"/>
            <a:r>
              <a:rPr lang="zh-CN" altLang="en-US" sz="4800" b="1" dirty="0" smtClean="0">
                <a:solidFill>
                  <a:srgbClr val="C00000"/>
                </a:solidFill>
                <a:latin typeface="微软雅黑" pitchFamily="34" charset="-122"/>
                <a:ea typeface="微软雅黑" pitchFamily="34" charset="-122"/>
              </a:rPr>
              <a:t>前  言</a:t>
            </a:r>
            <a:endParaRPr lang="en-US" altLang="zh-CN" sz="4800" b="1" dirty="0" smtClean="0">
              <a:solidFill>
                <a:srgbClr val="C00000"/>
              </a:solidFill>
              <a:latin typeface="微软雅黑" pitchFamily="34" charset="-122"/>
              <a:ea typeface="微软雅黑" pitchFamily="34" charset="-122"/>
            </a:endParaRPr>
          </a:p>
        </p:txBody>
      </p:sp>
      <p:sp>
        <p:nvSpPr>
          <p:cNvPr id="11" name="TextBox 10"/>
          <p:cNvSpPr txBox="1"/>
          <p:nvPr/>
        </p:nvSpPr>
        <p:spPr bwMode="auto">
          <a:xfrm>
            <a:off x="3286116" y="2180104"/>
            <a:ext cx="5572164" cy="2677656"/>
          </a:xfrm>
          <a:prstGeom prst="rect">
            <a:avLst/>
          </a:prstGeom>
          <a:noFill/>
          <a:ln>
            <a:noFill/>
            <a:headEnd/>
            <a:tailEn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nSpc>
                <a:spcPct val="150000"/>
              </a:lnSpc>
              <a:spcBef>
                <a:spcPts val="1200"/>
              </a:spcBef>
            </a:pPr>
            <a:r>
              <a:rPr lang="zh-CN" altLang="en-US" sz="2800" b="1" dirty="0" smtClean="0">
                <a:solidFill>
                  <a:srgbClr val="FF0000"/>
                </a:solidFill>
                <a:latin typeface="微软雅黑" panose="020B0503020204020204" pitchFamily="34" charset="-122"/>
                <a:ea typeface="微软雅黑" panose="020B0503020204020204" pitchFamily="34" charset="-122"/>
                <a:sym typeface="黑体" pitchFamily="2" charset="-122"/>
              </a:rPr>
              <a:t>       力量来自于团结，成功来自于汗水，“听党指挥、能打胜仗、作风优良”也一直是我们新微集团下属企业的</a:t>
            </a:r>
            <a:r>
              <a:rPr lang="zh-CN" altLang="en-US" sz="2800" b="1" dirty="0" smtClean="0">
                <a:solidFill>
                  <a:srgbClr val="FF0000"/>
                </a:solidFill>
                <a:latin typeface="微软雅黑" panose="020B0503020204020204" pitchFamily="34" charset="-122"/>
                <a:ea typeface="微软雅黑" panose="020B0503020204020204" pitchFamily="34" charset="-122"/>
                <a:sym typeface="黑体" pitchFamily="2" charset="-122"/>
              </a:rPr>
              <a:t>宣贯目标</a:t>
            </a:r>
            <a:r>
              <a:rPr lang="zh-CN" altLang="en-US" sz="2800" b="1" dirty="0" smtClean="0">
                <a:solidFill>
                  <a:srgbClr val="FF0000"/>
                </a:solidFill>
                <a:latin typeface="微软雅黑" panose="020B0503020204020204" pitchFamily="34" charset="-122"/>
                <a:ea typeface="微软雅黑" panose="020B0503020204020204" pitchFamily="34" charset="-122"/>
                <a:sym typeface="黑体" pitchFamily="2" charset="-122"/>
              </a:rPr>
              <a:t>。</a:t>
            </a:r>
          </a:p>
        </p:txBody>
      </p:sp>
    </p:spTree>
    <p:extLst>
      <p:ext uri="{BB962C8B-B14F-4D97-AF65-F5344CB8AC3E}">
        <p14:creationId xmlns:p14="http://schemas.microsoft.com/office/powerpoint/2010/main" xmlns="" val="1753066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timg.jpg"/>
          <p:cNvPicPr>
            <a:picLocks noChangeAspect="1"/>
          </p:cNvPicPr>
          <p:nvPr/>
        </p:nvPicPr>
        <p:blipFill>
          <a:blip r:embed="rId3"/>
          <a:stretch>
            <a:fillRect/>
          </a:stretch>
        </p:blipFill>
        <p:spPr>
          <a:xfrm>
            <a:off x="0" y="0"/>
            <a:ext cx="9144000" cy="6858000"/>
          </a:xfrm>
          <a:prstGeom prst="rect">
            <a:avLst/>
          </a:prstGeom>
        </p:spPr>
      </p:pic>
      <p:cxnSp>
        <p:nvCxnSpPr>
          <p:cNvPr id="8" name="直接连接符 7"/>
          <p:cNvCxnSpPr/>
          <p:nvPr/>
        </p:nvCxnSpPr>
        <p:spPr>
          <a:xfrm>
            <a:off x="3143240" y="2000240"/>
            <a:ext cx="5786478" cy="1588"/>
          </a:xfrm>
          <a:prstGeom prst="line">
            <a:avLst/>
          </a:prstGeom>
        </p:spPr>
        <p:style>
          <a:lnRef idx="2">
            <a:schemeClr val="accent2"/>
          </a:lnRef>
          <a:fillRef idx="0">
            <a:schemeClr val="accent2"/>
          </a:fillRef>
          <a:effectRef idx="1">
            <a:schemeClr val="accent2"/>
          </a:effectRef>
          <a:fontRef idx="minor">
            <a:schemeClr val="tx1"/>
          </a:fontRef>
        </p:style>
      </p:cxnSp>
      <p:pic>
        <p:nvPicPr>
          <p:cNvPr id="64514" name="Picture 2" descr="http://www.sim.cas.cn/kybm2016/fssjxtsys2016/yjsdt2016/201606/W020160629392621921835.jpg"/>
          <p:cNvPicPr>
            <a:picLocks noChangeAspect="1" noChangeArrowheads="1"/>
          </p:cNvPicPr>
          <p:nvPr/>
        </p:nvPicPr>
        <p:blipFill>
          <a:blip r:embed="rId4"/>
          <a:srcRect/>
          <a:stretch>
            <a:fillRect/>
          </a:stretch>
        </p:blipFill>
        <p:spPr bwMode="auto">
          <a:xfrm>
            <a:off x="3071802" y="3429000"/>
            <a:ext cx="2643206" cy="1756631"/>
          </a:xfrm>
          <a:prstGeom prst="rect">
            <a:avLst/>
          </a:prstGeom>
          <a:noFill/>
        </p:spPr>
      </p:pic>
      <p:sp>
        <p:nvSpPr>
          <p:cNvPr id="7" name="矩形 6"/>
          <p:cNvSpPr/>
          <p:nvPr/>
        </p:nvSpPr>
        <p:spPr>
          <a:xfrm>
            <a:off x="3000364" y="2362794"/>
            <a:ext cx="2714644" cy="923330"/>
          </a:xfrm>
          <a:prstGeom prst="rect">
            <a:avLst/>
          </a:prstGeom>
        </p:spPr>
        <p:txBody>
          <a:bodyPr wrap="square">
            <a:spAutoFit/>
          </a:bodyPr>
          <a:lstStyle/>
          <a:p>
            <a:pPr algn="just"/>
            <a:r>
              <a:rPr lang="en-US" altLang="zh-CN" b="1" dirty="0" smtClean="0">
                <a:latin typeface="Times New Roman" pitchFamily="18" charset="0"/>
                <a:ea typeface="微软雅黑" pitchFamily="34" charset="-122"/>
                <a:cs typeface="Times New Roman" pitchFamily="18" charset="0"/>
              </a:rPr>
              <a:t>2016</a:t>
            </a:r>
            <a:r>
              <a:rPr lang="zh-CN" altLang="en-US" b="1" dirty="0" smtClean="0">
                <a:latin typeface="Times New Roman" pitchFamily="18" charset="0"/>
                <a:ea typeface="微软雅黑" pitchFamily="34" charset="-122"/>
                <a:cs typeface="Times New Roman" pitchFamily="18" charset="0"/>
              </a:rPr>
              <a:t>年春末， </a:t>
            </a:r>
            <a:r>
              <a:rPr lang="zh-CN" altLang="en-US" b="1" dirty="0" smtClean="0">
                <a:latin typeface="Times New Roman" pitchFamily="18" charset="0"/>
                <a:ea typeface="微软雅黑" pitchFamily="34" charset="-122"/>
                <a:cs typeface="Times New Roman" pitchFamily="18" charset="0"/>
              </a:rPr>
              <a:t>上海建工集团总工、研究总院院长龚剑率队访问微所。</a:t>
            </a:r>
            <a:endParaRPr lang="zh-CN" altLang="en-US" b="1" dirty="0">
              <a:latin typeface="Times New Roman" pitchFamily="18" charset="0"/>
              <a:ea typeface="微软雅黑" pitchFamily="34" charset="-122"/>
              <a:cs typeface="Times New Roman" pitchFamily="18" charset="0"/>
            </a:endParaRPr>
          </a:p>
        </p:txBody>
      </p:sp>
      <p:pic>
        <p:nvPicPr>
          <p:cNvPr id="9" name="图片 8" descr="W020160809633799708687.jpg"/>
          <p:cNvPicPr>
            <a:picLocks noChangeAspect="1"/>
          </p:cNvPicPr>
          <p:nvPr/>
        </p:nvPicPr>
        <p:blipFill>
          <a:blip r:embed="rId5"/>
          <a:stretch>
            <a:fillRect/>
          </a:stretch>
        </p:blipFill>
        <p:spPr>
          <a:xfrm>
            <a:off x="6215074" y="3429001"/>
            <a:ext cx="2500330" cy="1763390"/>
          </a:xfrm>
          <a:prstGeom prst="rect">
            <a:avLst/>
          </a:prstGeom>
        </p:spPr>
      </p:pic>
      <p:sp>
        <p:nvSpPr>
          <p:cNvPr id="12" name="矩形 11"/>
          <p:cNvSpPr/>
          <p:nvPr/>
        </p:nvSpPr>
        <p:spPr>
          <a:xfrm>
            <a:off x="6072198" y="2357430"/>
            <a:ext cx="2714644" cy="923330"/>
          </a:xfrm>
          <a:prstGeom prst="rect">
            <a:avLst/>
          </a:prstGeom>
        </p:spPr>
        <p:txBody>
          <a:bodyPr wrap="square">
            <a:spAutoFit/>
          </a:bodyPr>
          <a:lstStyle/>
          <a:p>
            <a:pPr algn="just"/>
            <a:r>
              <a:rPr lang="en-US" altLang="zh-CN" b="1" dirty="0" smtClean="0">
                <a:latin typeface="Times New Roman" pitchFamily="18" charset="0"/>
                <a:ea typeface="微软雅黑" pitchFamily="34" charset="-122"/>
                <a:cs typeface="Times New Roman" pitchFamily="18" charset="0"/>
              </a:rPr>
              <a:t>2016</a:t>
            </a:r>
            <a:r>
              <a:rPr lang="zh-CN" altLang="en-US" b="1" dirty="0" smtClean="0">
                <a:latin typeface="Times New Roman" pitchFamily="18" charset="0"/>
                <a:ea typeface="微软雅黑" pitchFamily="34" charset="-122"/>
                <a:cs typeface="Times New Roman" pitchFamily="18" charset="0"/>
              </a:rPr>
              <a:t>年夏初， </a:t>
            </a:r>
            <a:r>
              <a:rPr lang="zh-CN" altLang="en-US" b="1" dirty="0" smtClean="0">
                <a:latin typeface="Times New Roman" pitchFamily="18" charset="0"/>
                <a:ea typeface="微软雅黑" pitchFamily="34" charset="-122"/>
                <a:cs typeface="Times New Roman" pitchFamily="18" charset="0"/>
              </a:rPr>
              <a:t>微系统所俞书记率队两次回访建工，并开展讨论合作。</a:t>
            </a:r>
            <a:endParaRPr lang="zh-CN" altLang="en-US" b="1" dirty="0">
              <a:latin typeface="Times New Roman" pitchFamily="18" charset="0"/>
              <a:ea typeface="微软雅黑" pitchFamily="34" charset="-122"/>
              <a:cs typeface="Times New Roman" pitchFamily="18" charset="0"/>
            </a:endParaRPr>
          </a:p>
        </p:txBody>
      </p:sp>
      <p:sp>
        <p:nvSpPr>
          <p:cNvPr id="13" name="矩形 12"/>
          <p:cNvSpPr/>
          <p:nvPr/>
        </p:nvSpPr>
        <p:spPr>
          <a:xfrm>
            <a:off x="4643438" y="928670"/>
            <a:ext cx="1781257" cy="830997"/>
          </a:xfrm>
          <a:prstGeom prst="rect">
            <a:avLst/>
          </a:prstGeom>
        </p:spPr>
        <p:txBody>
          <a:bodyPr wrap="none">
            <a:spAutoFit/>
          </a:bodyPr>
          <a:lstStyle/>
          <a:p>
            <a:pPr algn="ctr"/>
            <a:r>
              <a:rPr lang="zh-CN" altLang="en-US" sz="4800" b="1" dirty="0" smtClean="0">
                <a:solidFill>
                  <a:srgbClr val="C00000"/>
                </a:solidFill>
                <a:latin typeface="微软雅黑" pitchFamily="34" charset="-122"/>
                <a:ea typeface="微软雅黑" pitchFamily="34" charset="-122"/>
              </a:rPr>
              <a:t>背  景</a:t>
            </a:r>
            <a:endParaRPr lang="en-US" altLang="zh-CN" sz="4800" b="1" dirty="0" smtClean="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xmlns="" val="1753066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timg.jpg"/>
          <p:cNvPicPr>
            <a:picLocks noChangeAspect="1"/>
          </p:cNvPicPr>
          <p:nvPr/>
        </p:nvPicPr>
        <p:blipFill>
          <a:blip r:embed="rId2"/>
          <a:stretch>
            <a:fillRect/>
          </a:stretch>
        </p:blipFill>
        <p:spPr>
          <a:xfrm>
            <a:off x="0" y="0"/>
            <a:ext cx="9144000" cy="6858000"/>
          </a:xfrm>
          <a:prstGeom prst="rect">
            <a:avLst/>
          </a:prstGeom>
        </p:spPr>
      </p:pic>
      <p:sp>
        <p:nvSpPr>
          <p:cNvPr id="21" name="矩形 20"/>
          <p:cNvSpPr/>
          <p:nvPr/>
        </p:nvSpPr>
        <p:spPr>
          <a:xfrm>
            <a:off x="251400" y="1354508"/>
            <a:ext cx="7340471" cy="458908"/>
          </a:xfrm>
          <a:prstGeom prst="rect">
            <a:avLst/>
          </a:prstGeom>
        </p:spPr>
        <p:txBody>
          <a:bodyPr wrap="none">
            <a:spAutoFit/>
          </a:bodyPr>
          <a:lstStyle/>
          <a:p>
            <a:pPr>
              <a:lnSpc>
                <a:spcPct val="150000"/>
              </a:lnSpc>
              <a:spcBef>
                <a:spcPts val="1200"/>
              </a:spcBef>
            </a:pPr>
            <a:r>
              <a:rPr lang="zh-CN" altLang="en-US" b="1" dirty="0" smtClean="0">
                <a:latin typeface="微软雅黑" panose="020B0503020204020204" pitchFamily="34" charset="-122"/>
                <a:ea typeface="微软雅黑" panose="020B0503020204020204" pitchFamily="34" charset="-122"/>
                <a:sym typeface="黑体" pitchFamily="2" charset="-122"/>
              </a:rPr>
              <a:t>大型建筑设施向</a:t>
            </a:r>
            <a:r>
              <a:rPr lang="zh-CN" altLang="en-US" b="1" dirty="0" smtClean="0">
                <a:solidFill>
                  <a:srgbClr val="FF0000"/>
                </a:solidFill>
                <a:latin typeface="微软雅黑" panose="020B0503020204020204" pitchFamily="34" charset="-122"/>
                <a:ea typeface="微软雅黑" panose="020B0503020204020204" pitchFamily="34" charset="-122"/>
                <a:sym typeface="黑体" pitchFamily="2" charset="-122"/>
              </a:rPr>
              <a:t>高空深隧</a:t>
            </a:r>
            <a:r>
              <a:rPr lang="zh-CN" altLang="en-US" b="1" dirty="0" smtClean="0">
                <a:latin typeface="微软雅黑" panose="020B0503020204020204" pitchFamily="34" charset="-122"/>
                <a:ea typeface="微软雅黑" panose="020B0503020204020204" pitchFamily="34" charset="-122"/>
                <a:sym typeface="黑体" pitchFamily="2" charset="-122"/>
              </a:rPr>
              <a:t>发展，</a:t>
            </a:r>
            <a:r>
              <a:rPr lang="zh-CN" altLang="en-US" b="1" dirty="0" smtClean="0">
                <a:solidFill>
                  <a:srgbClr val="FF0000"/>
                </a:solidFill>
                <a:latin typeface="微软雅黑" panose="020B0503020204020204" pitchFamily="34" charset="-122"/>
                <a:ea typeface="微软雅黑" panose="020B0503020204020204" pitchFamily="34" charset="-122"/>
                <a:sym typeface="黑体" pitchFamily="2" charset="-122"/>
              </a:rPr>
              <a:t>地下连接墙</a:t>
            </a:r>
            <a:r>
              <a:rPr lang="zh-CN" altLang="en-US" b="1" dirty="0" smtClean="0">
                <a:latin typeface="微软雅黑" panose="020B0503020204020204" pitchFamily="34" charset="-122"/>
                <a:ea typeface="微软雅黑" panose="020B0503020204020204" pitchFamily="34" charset="-122"/>
                <a:sym typeface="黑体" pitchFamily="2" charset="-122"/>
              </a:rPr>
              <a:t>作为地基工程，至关重要！</a:t>
            </a:r>
            <a:endParaRPr lang="zh-CN" altLang="en-US" b="1" dirty="0">
              <a:latin typeface="微软雅黑" panose="020B0503020204020204" pitchFamily="34" charset="-122"/>
              <a:ea typeface="微软雅黑" panose="020B0503020204020204" pitchFamily="34" charset="-122"/>
              <a:sym typeface="黑体" pitchFamily="2" charset="-122"/>
            </a:endParaRPr>
          </a:p>
        </p:txBody>
      </p:sp>
      <p:sp>
        <p:nvSpPr>
          <p:cNvPr id="22" name="TextBox 21"/>
          <p:cNvSpPr txBox="1"/>
          <p:nvPr/>
        </p:nvSpPr>
        <p:spPr bwMode="auto">
          <a:xfrm>
            <a:off x="0" y="2071678"/>
            <a:ext cx="9144000" cy="4786322"/>
          </a:xfrm>
          <a:prstGeom prst="rect">
            <a:avLst/>
          </a:prstGeom>
          <a:solidFill>
            <a:srgbClr val="FFFFFF"/>
          </a:solidFill>
          <a:ln>
            <a:noFill/>
            <a:headEnd/>
            <a:tailEn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lnSpc>
                <a:spcPct val="150000"/>
              </a:lnSpc>
              <a:spcBef>
                <a:spcPts val="1200"/>
              </a:spcBef>
            </a:pPr>
            <a:endParaRPr lang="en-US" altLang="zh-CN" sz="2800" b="1" dirty="0" smtClean="0">
              <a:solidFill>
                <a:srgbClr val="FF0000"/>
              </a:solidFill>
              <a:latin typeface="微软雅黑" panose="020B0503020204020204" pitchFamily="34" charset="-122"/>
              <a:ea typeface="微软雅黑" panose="020B0503020204020204" pitchFamily="34" charset="-122"/>
              <a:sym typeface="黑体" pitchFamily="2" charset="-122"/>
            </a:endParaRPr>
          </a:p>
          <a:p>
            <a:pPr algn="ctr">
              <a:lnSpc>
                <a:spcPct val="150000"/>
              </a:lnSpc>
              <a:spcBef>
                <a:spcPts val="1200"/>
              </a:spcBef>
            </a:pPr>
            <a:endParaRPr lang="en-US" altLang="zh-CN" sz="2800" b="1" dirty="0" smtClean="0">
              <a:solidFill>
                <a:srgbClr val="FF0000"/>
              </a:solidFill>
              <a:latin typeface="微软雅黑" panose="020B0503020204020204" pitchFamily="34" charset="-122"/>
              <a:ea typeface="微软雅黑" panose="020B0503020204020204" pitchFamily="34" charset="-122"/>
              <a:sym typeface="黑体" pitchFamily="2" charset="-122"/>
            </a:endParaRPr>
          </a:p>
          <a:p>
            <a:pPr algn="ctr">
              <a:lnSpc>
                <a:spcPct val="150000"/>
              </a:lnSpc>
              <a:spcBef>
                <a:spcPts val="1200"/>
              </a:spcBef>
            </a:pPr>
            <a:endParaRPr lang="en-US" altLang="zh-CN" sz="2800" b="1" dirty="0" smtClean="0">
              <a:solidFill>
                <a:srgbClr val="FF0000"/>
              </a:solidFill>
              <a:latin typeface="微软雅黑" panose="020B0503020204020204" pitchFamily="34" charset="-122"/>
              <a:ea typeface="微软雅黑" panose="020B0503020204020204" pitchFamily="34" charset="-122"/>
              <a:sym typeface="黑体" pitchFamily="2" charset="-122"/>
            </a:endParaRPr>
          </a:p>
          <a:p>
            <a:pPr algn="ctr">
              <a:lnSpc>
                <a:spcPct val="150000"/>
              </a:lnSpc>
              <a:spcBef>
                <a:spcPts val="1200"/>
              </a:spcBef>
            </a:pPr>
            <a:endParaRPr lang="en-US" altLang="zh-CN" sz="2800" b="1" dirty="0" smtClean="0">
              <a:solidFill>
                <a:srgbClr val="FF0000"/>
              </a:solidFill>
              <a:latin typeface="微软雅黑" panose="020B0503020204020204" pitchFamily="34" charset="-122"/>
              <a:ea typeface="微软雅黑" panose="020B0503020204020204" pitchFamily="34" charset="-122"/>
              <a:sym typeface="黑体" pitchFamily="2" charset="-122"/>
            </a:endParaRPr>
          </a:p>
          <a:p>
            <a:pPr algn="ctr">
              <a:lnSpc>
                <a:spcPct val="150000"/>
              </a:lnSpc>
              <a:spcBef>
                <a:spcPts val="1200"/>
              </a:spcBef>
            </a:pPr>
            <a:endParaRPr lang="en-US" altLang="zh-CN" sz="2800" b="1" dirty="0" smtClean="0">
              <a:solidFill>
                <a:srgbClr val="FF0000"/>
              </a:solidFill>
              <a:latin typeface="微软雅黑" panose="020B0503020204020204" pitchFamily="34" charset="-122"/>
              <a:ea typeface="微软雅黑" panose="020B0503020204020204" pitchFamily="34" charset="-122"/>
              <a:sym typeface="黑体" pitchFamily="2" charset="-122"/>
            </a:endParaRPr>
          </a:p>
          <a:p>
            <a:pPr algn="ctr">
              <a:lnSpc>
                <a:spcPct val="150000"/>
              </a:lnSpc>
              <a:spcBef>
                <a:spcPts val="1200"/>
              </a:spcBef>
            </a:pPr>
            <a:endParaRPr lang="zh-CN" altLang="en-US" sz="2800" b="1" dirty="0" smtClean="0">
              <a:solidFill>
                <a:srgbClr val="FF0000"/>
              </a:solidFill>
              <a:latin typeface="微软雅黑" panose="020B0503020204020204" pitchFamily="34" charset="-122"/>
              <a:ea typeface="微软雅黑" panose="020B0503020204020204" pitchFamily="34" charset="-122"/>
              <a:sym typeface="黑体" pitchFamily="2" charset="-122"/>
            </a:endParaRPr>
          </a:p>
        </p:txBody>
      </p:sp>
      <p:pic>
        <p:nvPicPr>
          <p:cNvPr id="23" name="Picture 6" descr="http://www.jintai-sh.com/Public/uploads/201504/20150428_140206_103.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12963" y="2107397"/>
            <a:ext cx="1859747" cy="2085610"/>
          </a:xfrm>
          <a:prstGeom prst="rect">
            <a:avLst/>
          </a:prstGeom>
          <a:noFill/>
          <a:extLst>
            <a:ext uri="{909E8E84-426E-40DD-AFC4-6F175D3DCCD1}">
              <a14:hiddenFill xmlns="" xmlns:a14="http://schemas.microsoft.com/office/drawing/2010/main">
                <a:solidFill>
                  <a:srgbClr val="FFFFFF"/>
                </a:solidFill>
              </a14:hiddenFill>
            </a:ext>
          </a:extLst>
        </p:spPr>
      </p:pic>
      <p:pic>
        <p:nvPicPr>
          <p:cNvPr id="24" name="Picture 8" descr="http://img1.epanshi.com/9139/upload/DSCN2108.JPG"/>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l="15739" r="23553"/>
          <a:stretch/>
        </p:blipFill>
        <p:spPr bwMode="auto">
          <a:xfrm>
            <a:off x="2485381" y="2107396"/>
            <a:ext cx="1861395" cy="2085611"/>
          </a:xfrm>
          <a:prstGeom prst="rect">
            <a:avLst/>
          </a:prstGeom>
          <a:noFill/>
          <a:extLst>
            <a:ext uri="{909E8E84-426E-40DD-AFC4-6F175D3DCCD1}">
              <a14:hiddenFill xmlns="" xmlns:a14="http://schemas.microsoft.com/office/drawing/2010/main">
                <a:solidFill>
                  <a:srgbClr val="FFFFFF"/>
                </a:solidFill>
              </a14:hiddenFill>
            </a:ext>
          </a:extLst>
        </p:spPr>
      </p:pic>
      <p:pic>
        <p:nvPicPr>
          <p:cNvPr id="25" name="Picture 18" descr="http://www.chinatesting.com.cn/uploads/150404/1536-150404141539130.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767383" y="2107960"/>
            <a:ext cx="2067739" cy="2089699"/>
          </a:xfrm>
          <a:prstGeom prst="rect">
            <a:avLst/>
          </a:prstGeom>
          <a:noFill/>
          <a:extLst>
            <a:ext uri="{909E8E84-426E-40DD-AFC4-6F175D3DCCD1}">
              <a14:hiddenFill xmlns="" xmlns:a14="http://schemas.microsoft.com/office/drawing/2010/main">
                <a:solidFill>
                  <a:srgbClr val="FFFFFF"/>
                </a:solidFill>
              </a14:hiddenFill>
            </a:ext>
          </a:extLst>
        </p:spPr>
      </p:pic>
      <p:pic>
        <p:nvPicPr>
          <p:cNvPr id="26" name="Picture 20" descr="http://www.chinatesting.com.cn/uploads/150404/1536-15040414160OO.jp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4632966" y="2107396"/>
            <a:ext cx="1859748" cy="2085611"/>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图片 26"/>
          <p:cNvPicPr>
            <a:picLocks noChangeAspect="1"/>
          </p:cNvPicPr>
          <p:nvPr/>
        </p:nvPicPr>
        <p:blipFill>
          <a:blip r:embed="rId7"/>
          <a:stretch>
            <a:fillRect/>
          </a:stretch>
        </p:blipFill>
        <p:spPr>
          <a:xfrm>
            <a:off x="4632966" y="4441534"/>
            <a:ext cx="1859748" cy="1888006"/>
          </a:xfrm>
          <a:prstGeom prst="rect">
            <a:avLst/>
          </a:prstGeom>
        </p:spPr>
      </p:pic>
      <p:pic>
        <p:nvPicPr>
          <p:cNvPr id="28" name="图片 27"/>
          <p:cNvPicPr>
            <a:picLocks noChangeAspect="1"/>
          </p:cNvPicPr>
          <p:nvPr/>
        </p:nvPicPr>
        <p:blipFill rotWithShape="1">
          <a:blip r:embed="rId8" cstate="print"/>
          <a:srcRect b="7179"/>
          <a:stretch/>
        </p:blipFill>
        <p:spPr>
          <a:xfrm>
            <a:off x="312963" y="4469953"/>
            <a:ext cx="1859748" cy="1888005"/>
          </a:xfrm>
          <a:prstGeom prst="rect">
            <a:avLst/>
          </a:prstGeom>
        </p:spPr>
      </p:pic>
      <p:pic>
        <p:nvPicPr>
          <p:cNvPr id="29" name="图片 28"/>
          <p:cNvPicPr>
            <a:picLocks noChangeAspect="1"/>
          </p:cNvPicPr>
          <p:nvPr/>
        </p:nvPicPr>
        <p:blipFill rotWithShape="1">
          <a:blip r:embed="rId9"/>
          <a:srcRect l="33314" r="10299"/>
          <a:stretch/>
        </p:blipFill>
        <p:spPr>
          <a:xfrm>
            <a:off x="2482009" y="4469953"/>
            <a:ext cx="1864767" cy="1888005"/>
          </a:xfrm>
          <a:prstGeom prst="rect">
            <a:avLst/>
          </a:prstGeom>
        </p:spPr>
      </p:pic>
      <p:pic>
        <p:nvPicPr>
          <p:cNvPr id="30" name="图片 29"/>
          <p:cNvPicPr>
            <a:picLocks noChangeAspect="1"/>
          </p:cNvPicPr>
          <p:nvPr/>
        </p:nvPicPr>
        <p:blipFill>
          <a:blip r:embed="rId10">
            <a:extLst>
              <a:ext uri="{28A0092B-C50C-407E-A947-70E740481C1C}">
                <a14:useLocalDpi xmlns="" xmlns:a14="http://schemas.microsoft.com/office/drawing/2010/main" val="0"/>
              </a:ext>
            </a:extLst>
          </a:blip>
          <a:stretch>
            <a:fillRect/>
          </a:stretch>
        </p:blipFill>
        <p:spPr>
          <a:xfrm>
            <a:off x="6709903" y="4452477"/>
            <a:ext cx="2182697" cy="1877063"/>
          </a:xfrm>
          <a:prstGeom prst="rect">
            <a:avLst/>
          </a:prstGeom>
        </p:spPr>
      </p:pic>
      <p:cxnSp>
        <p:nvCxnSpPr>
          <p:cNvPr id="14" name="直接连接符 13"/>
          <p:cNvCxnSpPr/>
          <p:nvPr/>
        </p:nvCxnSpPr>
        <p:spPr>
          <a:xfrm>
            <a:off x="3357522" y="1212834"/>
            <a:ext cx="5786478" cy="1588"/>
          </a:xfrm>
          <a:prstGeom prst="line">
            <a:avLst/>
          </a:prstGeom>
        </p:spPr>
        <p:style>
          <a:lnRef idx="2">
            <a:schemeClr val="accent2"/>
          </a:lnRef>
          <a:fillRef idx="0">
            <a:schemeClr val="accent2"/>
          </a:fillRef>
          <a:effectRef idx="1">
            <a:schemeClr val="accent2"/>
          </a:effectRef>
          <a:fontRef idx="minor">
            <a:schemeClr val="tx1"/>
          </a:fontRef>
        </p:style>
      </p:cxnSp>
      <p:sp>
        <p:nvSpPr>
          <p:cNvPr id="15" name="矩形 14"/>
          <p:cNvSpPr/>
          <p:nvPr/>
        </p:nvSpPr>
        <p:spPr>
          <a:xfrm>
            <a:off x="3895740" y="284140"/>
            <a:ext cx="5109091" cy="830997"/>
          </a:xfrm>
          <a:prstGeom prst="rect">
            <a:avLst/>
          </a:prstGeom>
        </p:spPr>
        <p:txBody>
          <a:bodyPr wrap="none">
            <a:spAutoFit/>
          </a:bodyPr>
          <a:lstStyle/>
          <a:p>
            <a:pPr algn="r"/>
            <a:r>
              <a:rPr lang="zh-CN" altLang="en-US" sz="4800" b="1" dirty="0" smtClean="0">
                <a:solidFill>
                  <a:srgbClr val="C00000"/>
                </a:solidFill>
                <a:latin typeface="微软雅黑" pitchFamily="34" charset="-122"/>
                <a:ea typeface="微软雅黑" pitchFamily="34" charset="-122"/>
              </a:rPr>
              <a:t>技术攻关充满挑战</a:t>
            </a:r>
            <a:endParaRPr lang="en-US" altLang="zh-CN" sz="4800" b="1" dirty="0" smtClean="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xmlns="" val="1753066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timg.jpg"/>
          <p:cNvPicPr>
            <a:picLocks noChangeAspect="1"/>
          </p:cNvPicPr>
          <p:nvPr/>
        </p:nvPicPr>
        <p:blipFill>
          <a:blip r:embed="rId2"/>
          <a:stretch>
            <a:fillRect/>
          </a:stretch>
        </p:blipFill>
        <p:spPr>
          <a:xfrm>
            <a:off x="0" y="0"/>
            <a:ext cx="9144000" cy="6858000"/>
          </a:xfrm>
          <a:prstGeom prst="rect">
            <a:avLst/>
          </a:prstGeom>
        </p:spPr>
      </p:pic>
      <p:sp>
        <p:nvSpPr>
          <p:cNvPr id="21" name="矩形 20"/>
          <p:cNvSpPr/>
          <p:nvPr/>
        </p:nvSpPr>
        <p:spPr>
          <a:xfrm>
            <a:off x="251400" y="1354508"/>
            <a:ext cx="8494633" cy="507831"/>
          </a:xfrm>
          <a:prstGeom prst="rect">
            <a:avLst/>
          </a:prstGeom>
        </p:spPr>
        <p:txBody>
          <a:bodyPr wrap="none">
            <a:spAutoFit/>
          </a:bodyPr>
          <a:lstStyle/>
          <a:p>
            <a:pPr>
              <a:lnSpc>
                <a:spcPct val="150000"/>
              </a:lnSpc>
              <a:spcBef>
                <a:spcPts val="1200"/>
              </a:spcBef>
            </a:pPr>
            <a:r>
              <a:rPr lang="zh-CN" altLang="en-US" b="1" dirty="0" smtClean="0">
                <a:solidFill>
                  <a:srgbClr val="FF0000"/>
                </a:solidFill>
                <a:latin typeface="微软雅黑" panose="020B0503020204020204" pitchFamily="34" charset="-122"/>
                <a:ea typeface="微软雅黑" panose="020B0503020204020204" pitchFamily="34" charset="-122"/>
                <a:sym typeface="黑体" pitchFamily="2" charset="-122"/>
              </a:rPr>
              <a:t>上海建工集团对组织方新微集团和实施方物联网公司提出国内外的技术难题！！！</a:t>
            </a:r>
            <a:endParaRPr lang="zh-CN" altLang="en-US" b="1" dirty="0">
              <a:solidFill>
                <a:srgbClr val="FF0000"/>
              </a:solidFill>
              <a:latin typeface="微软雅黑" panose="020B0503020204020204" pitchFamily="34" charset="-122"/>
              <a:ea typeface="微软雅黑" panose="020B0503020204020204" pitchFamily="34" charset="-122"/>
              <a:sym typeface="黑体" pitchFamily="2" charset="-122"/>
            </a:endParaRPr>
          </a:p>
        </p:txBody>
      </p:sp>
      <p:sp>
        <p:nvSpPr>
          <p:cNvPr id="22" name="TextBox 21"/>
          <p:cNvSpPr txBox="1"/>
          <p:nvPr/>
        </p:nvSpPr>
        <p:spPr bwMode="auto">
          <a:xfrm>
            <a:off x="0" y="2071678"/>
            <a:ext cx="9144000" cy="4786322"/>
          </a:xfrm>
          <a:prstGeom prst="rect">
            <a:avLst/>
          </a:prstGeom>
          <a:solidFill>
            <a:srgbClr val="FFFFFF"/>
          </a:solidFill>
          <a:ln>
            <a:noFill/>
            <a:headEnd/>
            <a:tailEn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lnSpc>
                <a:spcPct val="150000"/>
              </a:lnSpc>
              <a:spcBef>
                <a:spcPts val="1200"/>
              </a:spcBef>
            </a:pPr>
            <a:endParaRPr lang="en-US" altLang="zh-CN" sz="2800" b="1" dirty="0" smtClean="0">
              <a:solidFill>
                <a:srgbClr val="FF0000"/>
              </a:solidFill>
              <a:latin typeface="微软雅黑" panose="020B0503020204020204" pitchFamily="34" charset="-122"/>
              <a:ea typeface="微软雅黑" panose="020B0503020204020204" pitchFamily="34" charset="-122"/>
              <a:sym typeface="黑体" pitchFamily="2" charset="-122"/>
            </a:endParaRPr>
          </a:p>
          <a:p>
            <a:pPr algn="ctr">
              <a:lnSpc>
                <a:spcPct val="150000"/>
              </a:lnSpc>
              <a:spcBef>
                <a:spcPts val="1200"/>
              </a:spcBef>
            </a:pPr>
            <a:endParaRPr lang="en-US" altLang="zh-CN" sz="2800" b="1" dirty="0" smtClean="0">
              <a:solidFill>
                <a:srgbClr val="FF0000"/>
              </a:solidFill>
              <a:latin typeface="微软雅黑" panose="020B0503020204020204" pitchFamily="34" charset="-122"/>
              <a:ea typeface="微软雅黑" panose="020B0503020204020204" pitchFamily="34" charset="-122"/>
              <a:sym typeface="黑体" pitchFamily="2" charset="-122"/>
            </a:endParaRPr>
          </a:p>
          <a:p>
            <a:pPr algn="ctr">
              <a:lnSpc>
                <a:spcPct val="150000"/>
              </a:lnSpc>
              <a:spcBef>
                <a:spcPts val="1200"/>
              </a:spcBef>
            </a:pPr>
            <a:endParaRPr lang="en-US" altLang="zh-CN" sz="2800" b="1" dirty="0" smtClean="0">
              <a:solidFill>
                <a:srgbClr val="FF0000"/>
              </a:solidFill>
              <a:latin typeface="微软雅黑" panose="020B0503020204020204" pitchFamily="34" charset="-122"/>
              <a:ea typeface="微软雅黑" panose="020B0503020204020204" pitchFamily="34" charset="-122"/>
              <a:sym typeface="黑体" pitchFamily="2" charset="-122"/>
            </a:endParaRPr>
          </a:p>
          <a:p>
            <a:pPr algn="ctr">
              <a:lnSpc>
                <a:spcPct val="150000"/>
              </a:lnSpc>
              <a:spcBef>
                <a:spcPts val="1200"/>
              </a:spcBef>
            </a:pPr>
            <a:endParaRPr lang="en-US" altLang="zh-CN" sz="2800" b="1" dirty="0" smtClean="0">
              <a:solidFill>
                <a:srgbClr val="FF0000"/>
              </a:solidFill>
              <a:latin typeface="微软雅黑" panose="020B0503020204020204" pitchFamily="34" charset="-122"/>
              <a:ea typeface="微软雅黑" panose="020B0503020204020204" pitchFamily="34" charset="-122"/>
              <a:sym typeface="黑体" pitchFamily="2" charset="-122"/>
            </a:endParaRPr>
          </a:p>
          <a:p>
            <a:pPr algn="ctr">
              <a:lnSpc>
                <a:spcPct val="150000"/>
              </a:lnSpc>
              <a:spcBef>
                <a:spcPts val="1200"/>
              </a:spcBef>
            </a:pPr>
            <a:endParaRPr lang="en-US" altLang="zh-CN" sz="2800" b="1" dirty="0" smtClean="0">
              <a:solidFill>
                <a:srgbClr val="FF0000"/>
              </a:solidFill>
              <a:latin typeface="微软雅黑" panose="020B0503020204020204" pitchFamily="34" charset="-122"/>
              <a:ea typeface="微软雅黑" panose="020B0503020204020204" pitchFamily="34" charset="-122"/>
              <a:sym typeface="黑体" pitchFamily="2" charset="-122"/>
            </a:endParaRPr>
          </a:p>
          <a:p>
            <a:pPr algn="ctr">
              <a:lnSpc>
                <a:spcPct val="150000"/>
              </a:lnSpc>
              <a:spcBef>
                <a:spcPts val="1200"/>
              </a:spcBef>
            </a:pPr>
            <a:endParaRPr lang="zh-CN" altLang="en-US" sz="2800" b="1" dirty="0" smtClean="0">
              <a:solidFill>
                <a:srgbClr val="FF0000"/>
              </a:solidFill>
              <a:latin typeface="微软雅黑" panose="020B0503020204020204" pitchFamily="34" charset="-122"/>
              <a:ea typeface="微软雅黑" panose="020B0503020204020204" pitchFamily="34" charset="-122"/>
              <a:sym typeface="黑体" pitchFamily="2" charset="-122"/>
            </a:endParaRPr>
          </a:p>
        </p:txBody>
      </p:sp>
      <p:pic>
        <p:nvPicPr>
          <p:cNvPr id="14" name="图片 13"/>
          <p:cNvPicPr>
            <a:picLocks noChangeAspect="1"/>
          </p:cNvPicPr>
          <p:nvPr/>
        </p:nvPicPr>
        <p:blipFill>
          <a:blip r:embed="rId3" cstate="print"/>
          <a:stretch>
            <a:fillRect/>
          </a:stretch>
        </p:blipFill>
        <p:spPr>
          <a:xfrm rot="18171792">
            <a:off x="4141141" y="2532259"/>
            <a:ext cx="2714165" cy="1722146"/>
          </a:xfrm>
          <a:prstGeom prst="rect">
            <a:avLst/>
          </a:prstGeom>
        </p:spPr>
      </p:pic>
      <p:pic>
        <p:nvPicPr>
          <p:cNvPr id="15" name="图片 14"/>
          <p:cNvPicPr>
            <a:picLocks noChangeAspect="1"/>
          </p:cNvPicPr>
          <p:nvPr/>
        </p:nvPicPr>
        <p:blipFill>
          <a:blip r:embed="rId4"/>
          <a:stretch>
            <a:fillRect/>
          </a:stretch>
        </p:blipFill>
        <p:spPr>
          <a:xfrm flipH="1">
            <a:off x="529529" y="2313353"/>
            <a:ext cx="925375" cy="1901084"/>
          </a:xfrm>
          <a:prstGeom prst="rect">
            <a:avLst/>
          </a:prstGeom>
        </p:spPr>
      </p:pic>
      <p:pic>
        <p:nvPicPr>
          <p:cNvPr id="16" name="图片 15"/>
          <p:cNvPicPr>
            <a:picLocks noChangeAspect="1"/>
          </p:cNvPicPr>
          <p:nvPr/>
        </p:nvPicPr>
        <p:blipFill>
          <a:blip r:embed="rId5"/>
          <a:stretch>
            <a:fillRect/>
          </a:stretch>
        </p:blipFill>
        <p:spPr>
          <a:xfrm flipH="1">
            <a:off x="2059799" y="2234251"/>
            <a:ext cx="982885" cy="2092674"/>
          </a:xfrm>
          <a:prstGeom prst="rect">
            <a:avLst/>
          </a:prstGeom>
        </p:spPr>
      </p:pic>
      <p:pic>
        <p:nvPicPr>
          <p:cNvPr id="17" name="图片 16"/>
          <p:cNvPicPr>
            <a:picLocks noChangeAspect="1"/>
          </p:cNvPicPr>
          <p:nvPr/>
        </p:nvPicPr>
        <p:blipFill>
          <a:blip r:embed="rId6"/>
          <a:stretch>
            <a:fillRect/>
          </a:stretch>
        </p:blipFill>
        <p:spPr>
          <a:xfrm>
            <a:off x="3717455" y="2110972"/>
            <a:ext cx="894034" cy="2215953"/>
          </a:xfrm>
          <a:prstGeom prst="rect">
            <a:avLst/>
          </a:prstGeom>
        </p:spPr>
      </p:pic>
      <p:sp>
        <p:nvSpPr>
          <p:cNvPr id="18" name="文本框 2"/>
          <p:cNvSpPr txBox="1"/>
          <p:nvPr/>
        </p:nvSpPr>
        <p:spPr>
          <a:xfrm>
            <a:off x="71406" y="4847594"/>
            <a:ext cx="4696984" cy="1938992"/>
          </a:xfrm>
          <a:prstGeom prst="rect">
            <a:avLst/>
          </a:prstGeom>
          <a:noFill/>
        </p:spPr>
        <p:txBody>
          <a:bodyPr wrap="square" rtlCol="0">
            <a:spAutoFit/>
          </a:bodyPr>
          <a:lstStyle/>
          <a:p>
            <a:pPr marL="342900" indent="-342900">
              <a:lnSpc>
                <a:spcPct val="150000"/>
              </a:lnSpc>
              <a:buFont typeface="Wingdings" panose="05000000000000000000" pitchFamily="2" charset="2"/>
              <a:buChar char="ü"/>
            </a:pPr>
            <a:r>
              <a:rPr lang="zh-CN" altLang="en-US" sz="2000" dirty="0">
                <a:solidFill>
                  <a:schemeClr val="accent5">
                    <a:lumMod val="75000"/>
                  </a:schemeClr>
                </a:solidFill>
                <a:latin typeface="微软雅黑" panose="020B0503020204020204" pitchFamily="34" charset="-122"/>
                <a:ea typeface="微软雅黑" panose="020B0503020204020204" pitchFamily="34" charset="-122"/>
              </a:rPr>
              <a:t>高防水</a:t>
            </a:r>
            <a:r>
              <a:rPr lang="zh-CN" altLang="en-US" sz="2000" dirty="0" smtClean="0">
                <a:solidFill>
                  <a:schemeClr val="accent5">
                    <a:lumMod val="75000"/>
                  </a:schemeClr>
                </a:solidFill>
                <a:latin typeface="微软雅黑" panose="020B0503020204020204" pitchFamily="34" charset="-122"/>
                <a:ea typeface="微软雅黑" panose="020B0503020204020204" pitchFamily="34" charset="-122"/>
              </a:rPr>
              <a:t>传感器，</a:t>
            </a:r>
            <a:r>
              <a:rPr lang="en-US" altLang="zh-CN" sz="2000" dirty="0" smtClean="0">
                <a:solidFill>
                  <a:srgbClr val="FF0000"/>
                </a:solidFill>
                <a:latin typeface="微软雅黑" panose="020B0503020204020204" pitchFamily="34" charset="-122"/>
                <a:ea typeface="微软雅黑" panose="020B0503020204020204" pitchFamily="34" charset="-122"/>
              </a:rPr>
              <a:t>120</a:t>
            </a:r>
            <a:r>
              <a:rPr lang="zh-CN" altLang="en-US" sz="2000" dirty="0" smtClean="0">
                <a:solidFill>
                  <a:srgbClr val="FF0000"/>
                </a:solidFill>
                <a:latin typeface="微软雅黑" panose="020B0503020204020204" pitchFamily="34" charset="-122"/>
                <a:ea typeface="微软雅黑" panose="020B0503020204020204" pitchFamily="34" charset="-122"/>
              </a:rPr>
              <a:t>米深防水</a:t>
            </a:r>
            <a:endParaRPr lang="en-US" altLang="zh-CN" sz="2000" dirty="0" smtClean="0">
              <a:solidFill>
                <a:srgbClr val="FF0000"/>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ü"/>
            </a:pPr>
            <a:r>
              <a:rPr lang="zh-CN" altLang="en-US" sz="2000" dirty="0" smtClean="0">
                <a:solidFill>
                  <a:schemeClr val="accent5">
                    <a:lumMod val="75000"/>
                  </a:schemeClr>
                </a:solidFill>
                <a:latin typeface="微软雅黑" panose="020B0503020204020204" pitchFamily="34" charset="-122"/>
                <a:ea typeface="微软雅黑" panose="020B0503020204020204" pitchFamily="34" charset="-122"/>
              </a:rPr>
              <a:t>加速度、倾角精度，</a:t>
            </a:r>
            <a:r>
              <a:rPr lang="zh-CN" altLang="en-US" sz="2000" dirty="0" smtClean="0">
                <a:solidFill>
                  <a:srgbClr val="FF0000"/>
                </a:solidFill>
                <a:latin typeface="微软雅黑" panose="020B0503020204020204" pitchFamily="34" charset="-122"/>
                <a:ea typeface="微软雅黑" panose="020B0503020204020204" pitchFamily="34" charset="-122"/>
              </a:rPr>
              <a:t>≤</a:t>
            </a:r>
            <a:r>
              <a:rPr lang="en-US" altLang="zh-CN" sz="2000" dirty="0" smtClean="0">
                <a:solidFill>
                  <a:srgbClr val="FF0000"/>
                </a:solidFill>
                <a:latin typeface="微软雅黑" panose="020B0503020204020204" pitchFamily="34" charset="-122"/>
                <a:ea typeface="微软雅黑" panose="020B0503020204020204" pitchFamily="34" charset="-122"/>
              </a:rPr>
              <a:t>20cm@120m</a:t>
            </a:r>
          </a:p>
          <a:p>
            <a:pPr marL="342900" indent="-342900">
              <a:lnSpc>
                <a:spcPct val="150000"/>
              </a:lnSpc>
              <a:buFont typeface="Wingdings" panose="05000000000000000000" pitchFamily="2" charset="2"/>
              <a:buChar char="ü"/>
            </a:pPr>
            <a:r>
              <a:rPr lang="zh-CN" altLang="en-US" sz="2000" dirty="0">
                <a:solidFill>
                  <a:schemeClr val="accent5">
                    <a:lumMod val="75000"/>
                  </a:schemeClr>
                </a:solidFill>
                <a:latin typeface="微软雅黑" panose="020B0503020204020204" pitchFamily="34" charset="-122"/>
                <a:ea typeface="微软雅黑" panose="020B0503020204020204" pitchFamily="34" charset="-122"/>
              </a:rPr>
              <a:t>有线</a:t>
            </a:r>
            <a:r>
              <a:rPr lang="zh-CN" altLang="en-US" sz="2000" dirty="0" smtClean="0">
                <a:solidFill>
                  <a:schemeClr val="accent5">
                    <a:lumMod val="75000"/>
                  </a:schemeClr>
                </a:solidFill>
                <a:latin typeface="微软雅黑" panose="020B0503020204020204" pitchFamily="34" charset="-122"/>
                <a:ea typeface="微软雅黑" panose="020B0503020204020204" pitchFamily="34" charset="-122"/>
              </a:rPr>
              <a:t>传输、供电，</a:t>
            </a:r>
            <a:r>
              <a:rPr lang="zh-CN" altLang="en-US" sz="2000" dirty="0" smtClean="0">
                <a:solidFill>
                  <a:srgbClr val="FF0000"/>
                </a:solidFill>
                <a:latin typeface="微软雅黑" panose="020B0503020204020204" pitchFamily="34" charset="-122"/>
                <a:ea typeface="微软雅黑" panose="020B0503020204020204" pitchFamily="34" charset="-122"/>
              </a:rPr>
              <a:t>全寿命周期测量</a:t>
            </a:r>
            <a:endParaRPr lang="en-US" altLang="zh-CN" sz="2000" dirty="0" smtClean="0">
              <a:solidFill>
                <a:srgbClr val="FF0000"/>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ü"/>
            </a:pPr>
            <a:r>
              <a:rPr lang="zh-CN" altLang="en-US" sz="2000" dirty="0">
                <a:solidFill>
                  <a:schemeClr val="accent5">
                    <a:lumMod val="75000"/>
                  </a:schemeClr>
                </a:solidFill>
                <a:latin typeface="微软雅黑" panose="020B0503020204020204" pitchFamily="34" charset="-122"/>
                <a:ea typeface="微软雅黑" panose="020B0503020204020204" pitchFamily="34" charset="-122"/>
              </a:rPr>
              <a:t>数据无线传输，</a:t>
            </a:r>
            <a:r>
              <a:rPr lang="zh-CN" altLang="en-US" sz="2000" dirty="0">
                <a:solidFill>
                  <a:srgbClr val="FF0000"/>
                </a:solidFill>
                <a:latin typeface="微软雅黑" panose="020B0503020204020204" pitchFamily="34" charset="-122"/>
                <a:ea typeface="微软雅黑" panose="020B0503020204020204" pitchFamily="34" charset="-122"/>
              </a:rPr>
              <a:t>支持远程作业</a:t>
            </a:r>
          </a:p>
        </p:txBody>
      </p:sp>
      <p:pic>
        <p:nvPicPr>
          <p:cNvPr id="19" name="Picture 2" descr="http://img.co188.com/upload/wiki/108/200907070331530278.jp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6507286" y="2616557"/>
            <a:ext cx="1909877" cy="1909877"/>
          </a:xfrm>
          <a:prstGeom prst="rect">
            <a:avLst/>
          </a:prstGeom>
          <a:noFill/>
          <a:extLst>
            <a:ext uri="{909E8E84-426E-40DD-AFC4-6F175D3DCCD1}">
              <a14:hiddenFill xmlns="" xmlns:a14="http://schemas.microsoft.com/office/drawing/2010/main">
                <a:solidFill>
                  <a:srgbClr val="FFFFFF"/>
                </a:solidFill>
              </a14:hiddenFill>
            </a:ext>
          </a:extLst>
        </p:spPr>
      </p:pic>
      <p:sp>
        <p:nvSpPr>
          <p:cNvPr id="20" name="文本框 2"/>
          <p:cNvSpPr txBox="1"/>
          <p:nvPr/>
        </p:nvSpPr>
        <p:spPr>
          <a:xfrm>
            <a:off x="6103162" y="4746263"/>
            <a:ext cx="2708444" cy="1938992"/>
          </a:xfrm>
          <a:prstGeom prst="rect">
            <a:avLst/>
          </a:prstGeom>
          <a:noFill/>
        </p:spPr>
        <p:txBody>
          <a:bodyPr wrap="square" rtlCol="0">
            <a:spAutoFit/>
          </a:bodyPr>
          <a:lstStyle/>
          <a:p>
            <a:pPr marL="342900" indent="-342900">
              <a:lnSpc>
                <a:spcPct val="150000"/>
              </a:lnSpc>
              <a:buFont typeface="Wingdings" panose="05000000000000000000" pitchFamily="2" charset="2"/>
              <a:buChar char="ü"/>
            </a:pPr>
            <a:r>
              <a:rPr lang="zh-CN" altLang="en-US" sz="2000" dirty="0" smtClean="0">
                <a:solidFill>
                  <a:schemeClr val="accent5">
                    <a:lumMod val="75000"/>
                  </a:schemeClr>
                </a:solidFill>
                <a:latin typeface="微软雅黑" panose="020B0503020204020204" pitchFamily="34" charset="-122"/>
                <a:ea typeface="微软雅黑" panose="020B0503020204020204" pitchFamily="34" charset="-122"/>
              </a:rPr>
              <a:t>作业深度，≤</a:t>
            </a:r>
            <a:r>
              <a:rPr lang="en-US" altLang="zh-CN" sz="2000" dirty="0" smtClean="0">
                <a:solidFill>
                  <a:schemeClr val="accent5">
                    <a:lumMod val="75000"/>
                  </a:schemeClr>
                </a:solidFill>
                <a:latin typeface="微软雅黑" panose="020B0503020204020204" pitchFamily="34" charset="-122"/>
                <a:ea typeface="微软雅黑" panose="020B0503020204020204" pitchFamily="34" charset="-122"/>
              </a:rPr>
              <a:t>60m</a:t>
            </a:r>
          </a:p>
          <a:p>
            <a:pPr marL="342900" indent="-342900">
              <a:lnSpc>
                <a:spcPct val="150000"/>
              </a:lnSpc>
              <a:buFont typeface="Wingdings" panose="05000000000000000000" pitchFamily="2" charset="2"/>
              <a:buChar char="ü"/>
            </a:pPr>
            <a:r>
              <a:rPr lang="zh-CN" altLang="en-US" sz="2000" dirty="0" smtClean="0">
                <a:solidFill>
                  <a:schemeClr val="accent5">
                    <a:lumMod val="75000"/>
                  </a:schemeClr>
                </a:solidFill>
                <a:latin typeface="微软雅黑" panose="020B0503020204020204" pitchFamily="34" charset="-122"/>
                <a:ea typeface="微软雅黑" panose="020B0503020204020204" pitchFamily="34" charset="-122"/>
              </a:rPr>
              <a:t>现场、一次作业</a:t>
            </a:r>
            <a:endParaRPr lang="en-US" altLang="zh-CN" sz="2000" dirty="0" smtClean="0">
              <a:solidFill>
                <a:schemeClr val="accent5">
                  <a:lumMod val="75000"/>
                </a:schemeClr>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ü"/>
            </a:pPr>
            <a:r>
              <a:rPr lang="zh-CN" altLang="en-US" sz="2000" dirty="0" smtClean="0">
                <a:solidFill>
                  <a:schemeClr val="accent5">
                    <a:lumMod val="75000"/>
                  </a:schemeClr>
                </a:solidFill>
                <a:latin typeface="微软雅黑" panose="020B0503020204020204" pitchFamily="34" charset="-122"/>
                <a:ea typeface="微软雅黑" panose="020B0503020204020204" pitchFamily="34" charset="-122"/>
              </a:rPr>
              <a:t>数据本地存储</a:t>
            </a:r>
            <a:endParaRPr lang="en-US" altLang="zh-CN" sz="2000" dirty="0" smtClean="0">
              <a:solidFill>
                <a:schemeClr val="accent5">
                  <a:lumMod val="75000"/>
                </a:schemeClr>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ü"/>
            </a:pPr>
            <a:r>
              <a:rPr lang="zh-CN" altLang="en-US" sz="2000" dirty="0" smtClean="0">
                <a:solidFill>
                  <a:srgbClr val="FF0000"/>
                </a:solidFill>
                <a:latin typeface="微软雅黑" panose="020B0503020204020204" pitchFamily="34" charset="-122"/>
                <a:ea typeface="微软雅黑" panose="020B0503020204020204" pitchFamily="34" charset="-122"/>
              </a:rPr>
              <a:t>不能满足深隧要求</a:t>
            </a:r>
            <a:endParaRPr lang="zh-CN" altLang="en-US" sz="2000" dirty="0">
              <a:solidFill>
                <a:srgbClr val="FF0000"/>
              </a:solidFill>
              <a:latin typeface="微软雅黑" panose="020B0503020204020204" pitchFamily="34" charset="-122"/>
              <a:ea typeface="微软雅黑" panose="020B0503020204020204" pitchFamily="34" charset="-122"/>
            </a:endParaRPr>
          </a:p>
        </p:txBody>
      </p:sp>
      <p:sp>
        <p:nvSpPr>
          <p:cNvPr id="31" name="矩形 30"/>
          <p:cNvSpPr/>
          <p:nvPr/>
        </p:nvSpPr>
        <p:spPr>
          <a:xfrm>
            <a:off x="6446561" y="2178720"/>
            <a:ext cx="2031325" cy="369332"/>
          </a:xfrm>
          <a:prstGeom prst="rect">
            <a:avLst/>
          </a:prstGeom>
        </p:spPr>
        <p:txBody>
          <a:bodyPr wrap="none">
            <a:spAutoFit/>
          </a:bodyPr>
          <a:lstStyle/>
          <a:p>
            <a:r>
              <a:rPr lang="zh-CN" altLang="en-US" dirty="0" smtClean="0"/>
              <a:t>传统手段：测斜仪</a:t>
            </a:r>
            <a:endParaRPr lang="zh-CN" altLang="en-US" dirty="0"/>
          </a:p>
        </p:txBody>
      </p:sp>
      <p:sp>
        <p:nvSpPr>
          <p:cNvPr id="32" name="左右箭头 31"/>
          <p:cNvSpPr/>
          <p:nvPr/>
        </p:nvSpPr>
        <p:spPr>
          <a:xfrm>
            <a:off x="4912410" y="5478451"/>
            <a:ext cx="946786" cy="508373"/>
          </a:xfrm>
          <a:prstGeom prst="leftRightArrow">
            <a:avLst/>
          </a:prstGeom>
          <a:solidFill>
            <a:srgbClr val="C6D9F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cxnSp>
        <p:nvCxnSpPr>
          <p:cNvPr id="23" name="直接连接符 22"/>
          <p:cNvCxnSpPr/>
          <p:nvPr/>
        </p:nvCxnSpPr>
        <p:spPr>
          <a:xfrm>
            <a:off x="3357522" y="1212834"/>
            <a:ext cx="5786478" cy="1588"/>
          </a:xfrm>
          <a:prstGeom prst="line">
            <a:avLst/>
          </a:prstGeom>
        </p:spPr>
        <p:style>
          <a:lnRef idx="2">
            <a:schemeClr val="accent2"/>
          </a:lnRef>
          <a:fillRef idx="0">
            <a:schemeClr val="accent2"/>
          </a:fillRef>
          <a:effectRef idx="1">
            <a:schemeClr val="accent2"/>
          </a:effectRef>
          <a:fontRef idx="minor">
            <a:schemeClr val="tx1"/>
          </a:fontRef>
        </p:style>
      </p:cxnSp>
      <p:sp>
        <p:nvSpPr>
          <p:cNvPr id="24" name="矩形 23"/>
          <p:cNvSpPr/>
          <p:nvPr/>
        </p:nvSpPr>
        <p:spPr>
          <a:xfrm>
            <a:off x="3895740" y="284140"/>
            <a:ext cx="5109091" cy="830997"/>
          </a:xfrm>
          <a:prstGeom prst="rect">
            <a:avLst/>
          </a:prstGeom>
        </p:spPr>
        <p:txBody>
          <a:bodyPr wrap="none">
            <a:spAutoFit/>
          </a:bodyPr>
          <a:lstStyle/>
          <a:p>
            <a:pPr algn="r"/>
            <a:r>
              <a:rPr lang="zh-CN" altLang="en-US" sz="4800" b="1" dirty="0" smtClean="0">
                <a:solidFill>
                  <a:srgbClr val="C00000"/>
                </a:solidFill>
                <a:latin typeface="微软雅黑" pitchFamily="34" charset="-122"/>
                <a:ea typeface="微软雅黑" pitchFamily="34" charset="-122"/>
              </a:rPr>
              <a:t>技术攻关充满挑战</a:t>
            </a:r>
            <a:endParaRPr lang="en-US" altLang="zh-CN" sz="4800" b="1" dirty="0" smtClean="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xmlns="" val="1753066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timg.jpg"/>
          <p:cNvPicPr>
            <a:picLocks noChangeAspect="1"/>
          </p:cNvPicPr>
          <p:nvPr/>
        </p:nvPicPr>
        <p:blipFill>
          <a:blip r:embed="rId2"/>
          <a:stretch>
            <a:fillRect/>
          </a:stretch>
        </p:blipFill>
        <p:spPr>
          <a:xfrm>
            <a:off x="0" y="0"/>
            <a:ext cx="9144000" cy="6858000"/>
          </a:xfrm>
          <a:prstGeom prst="rect">
            <a:avLst/>
          </a:prstGeom>
        </p:spPr>
      </p:pic>
      <p:cxnSp>
        <p:nvCxnSpPr>
          <p:cNvPr id="8" name="直接连接符 7"/>
          <p:cNvCxnSpPr/>
          <p:nvPr/>
        </p:nvCxnSpPr>
        <p:spPr>
          <a:xfrm>
            <a:off x="3143240" y="1641462"/>
            <a:ext cx="5786478" cy="1588"/>
          </a:xfrm>
          <a:prstGeom prst="line">
            <a:avLst/>
          </a:prstGeom>
        </p:spPr>
        <p:style>
          <a:lnRef idx="2">
            <a:schemeClr val="accent2"/>
          </a:lnRef>
          <a:fillRef idx="0">
            <a:schemeClr val="accent2"/>
          </a:fillRef>
          <a:effectRef idx="1">
            <a:schemeClr val="accent2"/>
          </a:effectRef>
          <a:fontRef idx="minor">
            <a:schemeClr val="tx1"/>
          </a:fontRef>
        </p:style>
      </p:cxnSp>
      <p:sp>
        <p:nvSpPr>
          <p:cNvPr id="13" name="矩形 12"/>
          <p:cNvSpPr/>
          <p:nvPr/>
        </p:nvSpPr>
        <p:spPr>
          <a:xfrm>
            <a:off x="3929058" y="642918"/>
            <a:ext cx="5109091" cy="830997"/>
          </a:xfrm>
          <a:prstGeom prst="rect">
            <a:avLst/>
          </a:prstGeom>
        </p:spPr>
        <p:txBody>
          <a:bodyPr wrap="none">
            <a:spAutoFit/>
          </a:bodyPr>
          <a:lstStyle/>
          <a:p>
            <a:pPr algn="ctr"/>
            <a:r>
              <a:rPr lang="zh-CN" altLang="en-US" sz="4800" b="1" dirty="0" smtClean="0">
                <a:solidFill>
                  <a:srgbClr val="C00000"/>
                </a:solidFill>
                <a:latin typeface="微软雅黑" pitchFamily="34" charset="-122"/>
                <a:ea typeface="微软雅黑" pitchFamily="34" charset="-122"/>
              </a:rPr>
              <a:t>工程</a:t>
            </a:r>
            <a:r>
              <a:rPr lang="zh-CN" altLang="en-US" sz="4800" b="1" dirty="0" smtClean="0">
                <a:solidFill>
                  <a:srgbClr val="C00000"/>
                </a:solidFill>
                <a:latin typeface="微软雅黑" pitchFamily="34" charset="-122"/>
                <a:ea typeface="微软雅黑" pitchFamily="34" charset="-122"/>
              </a:rPr>
              <a:t>实施充实艰辛</a:t>
            </a:r>
            <a:endParaRPr lang="en-US" altLang="zh-CN" sz="4800" b="1" dirty="0" smtClean="0">
              <a:solidFill>
                <a:srgbClr val="C00000"/>
              </a:solidFill>
              <a:latin typeface="微软雅黑" pitchFamily="34" charset="-122"/>
              <a:ea typeface="微软雅黑" pitchFamily="34" charset="-122"/>
            </a:endParaRPr>
          </a:p>
        </p:txBody>
      </p:sp>
      <p:sp>
        <p:nvSpPr>
          <p:cNvPr id="201" name="文本框 2"/>
          <p:cNvSpPr txBox="1"/>
          <p:nvPr/>
        </p:nvSpPr>
        <p:spPr>
          <a:xfrm>
            <a:off x="3472535" y="5611529"/>
            <a:ext cx="5671465" cy="1246495"/>
          </a:xfrm>
          <a:prstGeom prst="rect">
            <a:avLst/>
          </a:prstGeom>
          <a:solidFill>
            <a:schemeClr val="bg1"/>
          </a:solidFill>
        </p:spPr>
        <p:txBody>
          <a:bodyPr wrap="square" rtlCol="0">
            <a:spAutoFit/>
          </a:bodyPr>
          <a:lstStyle/>
          <a:p>
            <a:pPr marL="342900" indent="-342900">
              <a:lnSpc>
                <a:spcPct val="150000"/>
              </a:lnSpc>
              <a:buFont typeface="Wingdings" panose="05000000000000000000" pitchFamily="2" charset="2"/>
              <a:buChar char="ü"/>
            </a:pPr>
            <a:r>
              <a:rPr lang="zh-CN" altLang="en-US" sz="2000" b="1" dirty="0" smtClean="0">
                <a:latin typeface="微软雅黑" panose="020B0503020204020204" pitchFamily="34" charset="-122"/>
                <a:ea typeface="微软雅黑" panose="020B0503020204020204" pitchFamily="34" charset="-122"/>
              </a:rPr>
              <a:t>中民投大型综合体，地上</a:t>
            </a:r>
            <a:r>
              <a:rPr lang="en-US" altLang="zh-CN" sz="2000" b="1" dirty="0" smtClean="0">
                <a:latin typeface="微软雅黑" panose="020B0503020204020204" pitchFamily="34" charset="-122"/>
                <a:ea typeface="微软雅黑" panose="020B0503020204020204" pitchFamily="34" charset="-122"/>
              </a:rPr>
              <a:t>340m</a:t>
            </a:r>
            <a:r>
              <a:rPr lang="zh-CN" altLang="en-US" sz="2000" b="1" dirty="0" smtClean="0">
                <a:latin typeface="微软雅黑" panose="020B0503020204020204" pitchFamily="34" charset="-122"/>
                <a:ea typeface="微软雅黑" panose="020B0503020204020204" pitchFamily="34" charset="-122"/>
              </a:rPr>
              <a:t>，地下</a:t>
            </a:r>
            <a:r>
              <a:rPr lang="en-US" altLang="zh-CN" sz="2000" b="1" dirty="0" smtClean="0">
                <a:latin typeface="微软雅黑" panose="020B0503020204020204" pitchFamily="34" charset="-122"/>
                <a:ea typeface="微软雅黑" panose="020B0503020204020204" pitchFamily="34" charset="-122"/>
              </a:rPr>
              <a:t>60m</a:t>
            </a:r>
          </a:p>
          <a:p>
            <a:pPr marL="342900" indent="-342900">
              <a:lnSpc>
                <a:spcPct val="150000"/>
              </a:lnSpc>
              <a:buFont typeface="Wingdings" panose="05000000000000000000" pitchFamily="2" charset="2"/>
              <a:buChar char="ü"/>
            </a:pPr>
            <a:r>
              <a:rPr lang="zh-CN" altLang="en-US" sz="2000" b="1" dirty="0" smtClean="0">
                <a:latin typeface="微软雅黑" panose="020B0503020204020204" pitchFamily="34" charset="-122"/>
                <a:ea typeface="微软雅黑" panose="020B0503020204020204" pitchFamily="34" charset="-122"/>
              </a:rPr>
              <a:t>上海建工集团，</a:t>
            </a:r>
            <a:r>
              <a:rPr lang="zh-CN" altLang="en-US" sz="2000" b="1" dirty="0" smtClean="0">
                <a:solidFill>
                  <a:srgbClr val="FF0000"/>
                </a:solidFill>
                <a:latin typeface="微软雅黑" panose="020B0503020204020204" pitchFamily="34" charset="-122"/>
                <a:ea typeface="微软雅黑" panose="020B0503020204020204" pitchFamily="34" charset="-122"/>
              </a:rPr>
              <a:t>首次开展</a:t>
            </a:r>
            <a:r>
              <a:rPr lang="en-US" altLang="zh-CN" sz="2000" b="1" dirty="0" smtClean="0">
                <a:solidFill>
                  <a:srgbClr val="FF0000"/>
                </a:solidFill>
                <a:latin typeface="微软雅黑" panose="020B0503020204020204" pitchFamily="34" charset="-122"/>
                <a:ea typeface="微软雅黑" panose="020B0503020204020204" pitchFamily="34" charset="-122"/>
              </a:rPr>
              <a:t>120m</a:t>
            </a:r>
            <a:r>
              <a:rPr lang="zh-CN" altLang="en-US" sz="2000" b="1" dirty="0" smtClean="0">
                <a:solidFill>
                  <a:srgbClr val="FF0000"/>
                </a:solidFill>
                <a:latin typeface="微软雅黑" panose="020B0503020204020204" pitchFamily="34" charset="-122"/>
                <a:ea typeface="微软雅黑" panose="020B0503020204020204" pitchFamily="34" charset="-122"/>
              </a:rPr>
              <a:t>地连墙试验</a:t>
            </a:r>
            <a:endParaRPr lang="en-US" altLang="zh-CN" sz="2000" b="1" dirty="0" smtClean="0">
              <a:solidFill>
                <a:srgbClr val="FF0000"/>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ü"/>
            </a:pPr>
            <a:endParaRPr lang="zh-CN" altLang="en-US" sz="1000" b="1" dirty="0">
              <a:solidFill>
                <a:srgbClr val="FF0000"/>
              </a:solidFill>
              <a:latin typeface="微软雅黑" panose="020B0503020204020204" pitchFamily="34" charset="-122"/>
              <a:ea typeface="微软雅黑" panose="020B0503020204020204" pitchFamily="34" charset="-122"/>
            </a:endParaRPr>
          </a:p>
        </p:txBody>
      </p:sp>
      <p:pic>
        <p:nvPicPr>
          <p:cNvPr id="202" name="图片 20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357950" y="1934708"/>
            <a:ext cx="2019686" cy="1523574"/>
          </a:xfrm>
          <a:prstGeom prst="rect">
            <a:avLst/>
          </a:prstGeom>
          <a:solidFill>
            <a:schemeClr val="bg1"/>
          </a:solidFill>
        </p:spPr>
      </p:pic>
      <p:pic>
        <p:nvPicPr>
          <p:cNvPr id="203" name="图片 202"/>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929058" y="1934708"/>
            <a:ext cx="2007015" cy="1491086"/>
          </a:xfrm>
          <a:prstGeom prst="rect">
            <a:avLst/>
          </a:prstGeom>
          <a:solidFill>
            <a:schemeClr val="bg1"/>
          </a:solidFill>
        </p:spPr>
      </p:pic>
      <p:pic>
        <p:nvPicPr>
          <p:cNvPr id="204" name="图片 203"/>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929058" y="3656869"/>
            <a:ext cx="2080298" cy="1486643"/>
          </a:xfrm>
          <a:prstGeom prst="rect">
            <a:avLst/>
          </a:prstGeom>
          <a:solidFill>
            <a:schemeClr val="bg1"/>
          </a:solidFill>
        </p:spPr>
      </p:pic>
      <p:pic>
        <p:nvPicPr>
          <p:cNvPr id="205" name="图片 204"/>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6357950" y="3643314"/>
            <a:ext cx="2074124" cy="1460391"/>
          </a:xfrm>
          <a:prstGeom prst="rect">
            <a:avLst/>
          </a:prstGeom>
          <a:solidFill>
            <a:schemeClr val="bg1"/>
          </a:solidFill>
        </p:spPr>
      </p:pic>
    </p:spTree>
    <p:extLst>
      <p:ext uri="{BB962C8B-B14F-4D97-AF65-F5344CB8AC3E}">
        <p14:creationId xmlns:p14="http://schemas.microsoft.com/office/powerpoint/2010/main" xmlns="" val="1753066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timg.jpg"/>
          <p:cNvPicPr>
            <a:picLocks noChangeAspect="1"/>
          </p:cNvPicPr>
          <p:nvPr/>
        </p:nvPicPr>
        <p:blipFill>
          <a:blip r:embed="rId2"/>
          <a:stretch>
            <a:fillRect/>
          </a:stretch>
        </p:blipFill>
        <p:spPr>
          <a:xfrm>
            <a:off x="0" y="0"/>
            <a:ext cx="9144000" cy="6858000"/>
          </a:xfrm>
          <a:prstGeom prst="rect">
            <a:avLst/>
          </a:prstGeom>
        </p:spPr>
      </p:pic>
      <p:pic>
        <p:nvPicPr>
          <p:cNvPr id="10" name="图片 9"/>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rot="5400000">
            <a:off x="4883630" y="3797060"/>
            <a:ext cx="1428760" cy="2000264"/>
          </a:xfrm>
          <a:prstGeom prst="rect">
            <a:avLst/>
          </a:prstGeom>
        </p:spPr>
      </p:pic>
      <p:pic>
        <p:nvPicPr>
          <p:cNvPr id="11" name="图片 10"/>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6790390" y="2372095"/>
            <a:ext cx="2070857" cy="1496403"/>
          </a:xfrm>
          <a:prstGeom prst="rect">
            <a:avLst/>
          </a:prstGeom>
        </p:spPr>
      </p:pic>
      <p:pic>
        <p:nvPicPr>
          <p:cNvPr id="14" name="图片 13"/>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rot="5400000">
            <a:off x="2701192" y="3775564"/>
            <a:ext cx="1465000" cy="2007015"/>
          </a:xfrm>
          <a:prstGeom prst="rect">
            <a:avLst/>
          </a:prstGeom>
        </p:spPr>
      </p:pic>
      <p:pic>
        <p:nvPicPr>
          <p:cNvPr id="15" name="图片 14"/>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6790390" y="4046573"/>
            <a:ext cx="2070857" cy="1464999"/>
          </a:xfrm>
          <a:prstGeom prst="rect">
            <a:avLst/>
          </a:prstGeom>
        </p:spPr>
      </p:pic>
      <p:pic>
        <p:nvPicPr>
          <p:cNvPr id="19" name="图片 18"/>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2430184" y="2368300"/>
            <a:ext cx="2007016" cy="1505262"/>
          </a:xfrm>
          <a:prstGeom prst="rect">
            <a:avLst/>
          </a:prstGeom>
        </p:spPr>
      </p:pic>
      <p:pic>
        <p:nvPicPr>
          <p:cNvPr id="20" name="图片 19"/>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4610286" y="2368300"/>
            <a:ext cx="2007016" cy="1505262"/>
          </a:xfrm>
          <a:prstGeom prst="rect">
            <a:avLst/>
          </a:prstGeom>
        </p:spPr>
      </p:pic>
      <p:sp>
        <p:nvSpPr>
          <p:cNvPr id="24" name="矩形 23"/>
          <p:cNvSpPr/>
          <p:nvPr/>
        </p:nvSpPr>
        <p:spPr>
          <a:xfrm>
            <a:off x="2071670" y="5753859"/>
            <a:ext cx="7072330" cy="961289"/>
          </a:xfrm>
          <a:prstGeom prst="rect">
            <a:avLst/>
          </a:prstGeom>
          <a:solidFill>
            <a:srgbClr val="FFFFFF"/>
          </a:solidFill>
        </p:spPr>
        <p:txBody>
          <a:bodyPr wrap="square">
            <a:spAutoFit/>
          </a:bodyPr>
          <a:lstStyle/>
          <a:p>
            <a:pPr algn="just">
              <a:lnSpc>
                <a:spcPct val="150000"/>
              </a:lnSpc>
              <a:spcBef>
                <a:spcPts val="600"/>
              </a:spcBef>
            </a:pPr>
            <a:r>
              <a:rPr lang="zh-CN" altLang="en-US" sz="2000" b="1" dirty="0" smtClean="0">
                <a:solidFill>
                  <a:srgbClr val="C00000"/>
                </a:solidFill>
                <a:latin typeface="微软雅黑" pitchFamily="34" charset="-122"/>
                <a:ea typeface="微软雅黑" pitchFamily="34" charset="-122"/>
                <a:cs typeface="Times New Roman" pitchFamily="18" charset="0"/>
              </a:rPr>
              <a:t>       业主方评价：微所的团队是一支特别能吃苦、特别能战斗、特别能攻关、特别能奉献的团队</a:t>
            </a:r>
            <a:r>
              <a:rPr lang="zh-CN" altLang="en-US" sz="2000" b="1" dirty="0" smtClean="0">
                <a:solidFill>
                  <a:srgbClr val="C00000"/>
                </a:solidFill>
                <a:latin typeface="微软雅黑" pitchFamily="34" charset="-122"/>
                <a:ea typeface="微软雅黑" pitchFamily="34" charset="-122"/>
                <a:cs typeface="Times New Roman" pitchFamily="18" charset="0"/>
              </a:rPr>
              <a:t>。</a:t>
            </a:r>
            <a:endParaRPr lang="en-US" altLang="zh-CN" sz="2000" b="1" dirty="0" smtClean="0">
              <a:solidFill>
                <a:srgbClr val="C00000"/>
              </a:solidFill>
              <a:latin typeface="微软雅黑" pitchFamily="34" charset="-122"/>
              <a:ea typeface="微软雅黑" pitchFamily="34" charset="-122"/>
              <a:cs typeface="Times New Roman" pitchFamily="18" charset="0"/>
            </a:endParaRPr>
          </a:p>
        </p:txBody>
      </p:sp>
      <p:sp>
        <p:nvSpPr>
          <p:cNvPr id="25" name="矩形 24"/>
          <p:cNvSpPr/>
          <p:nvPr/>
        </p:nvSpPr>
        <p:spPr>
          <a:xfrm>
            <a:off x="2071670" y="1428736"/>
            <a:ext cx="7072362" cy="892552"/>
          </a:xfrm>
          <a:prstGeom prst="rect">
            <a:avLst/>
          </a:prstGeom>
        </p:spPr>
        <p:txBody>
          <a:bodyPr wrap="square">
            <a:spAutoFit/>
          </a:bodyPr>
          <a:lstStyle/>
          <a:p>
            <a:pPr algn="just">
              <a:lnSpc>
                <a:spcPct val="130000"/>
              </a:lnSpc>
            </a:pPr>
            <a:r>
              <a:rPr lang="en-US" altLang="zh-CN" sz="2000" b="1" dirty="0" smtClean="0">
                <a:latin typeface="微软雅黑" pitchFamily="34" charset="-122"/>
                <a:ea typeface="微软雅黑" pitchFamily="34" charset="-122"/>
                <a:cs typeface="Times New Roman" pitchFamily="18" charset="0"/>
              </a:rPr>
              <a:t>2017</a:t>
            </a:r>
            <a:r>
              <a:rPr lang="zh-CN" altLang="en-US" sz="2000" b="1" dirty="0" smtClean="0">
                <a:latin typeface="微软雅黑" pitchFamily="34" charset="-122"/>
                <a:ea typeface="微软雅黑" pitchFamily="34" charset="-122"/>
                <a:cs typeface="Times New Roman" pitchFamily="18" charset="0"/>
              </a:rPr>
              <a:t>年高温假期间，</a:t>
            </a:r>
            <a:r>
              <a:rPr lang="zh-CN" altLang="en-US" sz="2000" b="1" dirty="0" smtClean="0">
                <a:solidFill>
                  <a:srgbClr val="FF0000"/>
                </a:solidFill>
                <a:latin typeface="微软雅黑" pitchFamily="34" charset="-122"/>
                <a:ea typeface="微软雅黑" pitchFamily="34" charset="-122"/>
                <a:cs typeface="Times New Roman" pitchFamily="18" charset="0"/>
              </a:rPr>
              <a:t>两周</a:t>
            </a:r>
            <a:r>
              <a:rPr lang="zh-CN" altLang="en-US" sz="2000" b="1" dirty="0" smtClean="0">
                <a:solidFill>
                  <a:srgbClr val="FF0000"/>
                </a:solidFill>
                <a:latin typeface="微软雅黑" pitchFamily="34" charset="-122"/>
                <a:ea typeface="微软雅黑" pitchFamily="34" charset="-122"/>
                <a:cs typeface="Times New Roman" pitchFamily="18" charset="0"/>
              </a:rPr>
              <a:t>时间迎酷暑，战高温</a:t>
            </a:r>
            <a:r>
              <a:rPr lang="zh-CN" altLang="en-US" sz="2000" b="1" dirty="0" smtClean="0">
                <a:latin typeface="微软雅黑" pitchFamily="34" charset="-122"/>
                <a:ea typeface="微软雅黑" pitchFamily="34" charset="-122"/>
                <a:cs typeface="Times New Roman" pitchFamily="18" charset="0"/>
              </a:rPr>
              <a:t>，完成</a:t>
            </a:r>
            <a:r>
              <a:rPr lang="zh-CN" altLang="en-US" sz="2000" b="1" dirty="0" smtClean="0">
                <a:latin typeface="微软雅黑" pitchFamily="34" charset="-122"/>
                <a:ea typeface="微软雅黑" pitchFamily="34" charset="-122"/>
                <a:cs typeface="Times New Roman" pitchFamily="18" charset="0"/>
              </a:rPr>
              <a:t>产品开发，连续多天的凌晨现场应用联调，得到业主方的充分肯定。</a:t>
            </a:r>
            <a:endParaRPr lang="zh-CN" altLang="en-US" sz="2000" b="1" dirty="0">
              <a:latin typeface="微软雅黑" pitchFamily="34" charset="-122"/>
              <a:ea typeface="微软雅黑" pitchFamily="34" charset="-122"/>
              <a:cs typeface="Times New Roman" pitchFamily="18" charset="0"/>
            </a:endParaRPr>
          </a:p>
        </p:txBody>
      </p:sp>
      <p:sp>
        <p:nvSpPr>
          <p:cNvPr id="26" name="太阳形 25"/>
          <p:cNvSpPr/>
          <p:nvPr/>
        </p:nvSpPr>
        <p:spPr>
          <a:xfrm>
            <a:off x="2214546" y="5786454"/>
            <a:ext cx="428628" cy="428628"/>
          </a:xfrm>
          <a:prstGeom prst="su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zh-CN" altLang="en-US" dirty="0">
              <a:solidFill>
                <a:srgbClr val="FF0000"/>
              </a:solidFill>
            </a:endParaRPr>
          </a:p>
        </p:txBody>
      </p:sp>
      <p:cxnSp>
        <p:nvCxnSpPr>
          <p:cNvPr id="16" name="直接连接符 15"/>
          <p:cNvCxnSpPr/>
          <p:nvPr/>
        </p:nvCxnSpPr>
        <p:spPr>
          <a:xfrm>
            <a:off x="3143240" y="1427148"/>
            <a:ext cx="5786478" cy="1588"/>
          </a:xfrm>
          <a:prstGeom prst="line">
            <a:avLst/>
          </a:prstGeom>
        </p:spPr>
        <p:style>
          <a:lnRef idx="2">
            <a:schemeClr val="accent2"/>
          </a:lnRef>
          <a:fillRef idx="0">
            <a:schemeClr val="accent2"/>
          </a:fillRef>
          <a:effectRef idx="1">
            <a:schemeClr val="accent2"/>
          </a:effectRef>
          <a:fontRef idx="minor">
            <a:schemeClr val="tx1"/>
          </a:fontRef>
        </p:style>
      </p:cxnSp>
      <p:sp>
        <p:nvSpPr>
          <p:cNvPr id="17" name="矩形 16"/>
          <p:cNvSpPr/>
          <p:nvPr/>
        </p:nvSpPr>
        <p:spPr>
          <a:xfrm>
            <a:off x="3929058" y="428604"/>
            <a:ext cx="5109091" cy="830997"/>
          </a:xfrm>
          <a:prstGeom prst="rect">
            <a:avLst/>
          </a:prstGeom>
        </p:spPr>
        <p:txBody>
          <a:bodyPr wrap="none">
            <a:spAutoFit/>
          </a:bodyPr>
          <a:lstStyle/>
          <a:p>
            <a:pPr algn="ctr"/>
            <a:r>
              <a:rPr lang="zh-CN" altLang="en-US" sz="4800" b="1" dirty="0" smtClean="0">
                <a:solidFill>
                  <a:srgbClr val="C00000"/>
                </a:solidFill>
                <a:latin typeface="微软雅黑" pitchFamily="34" charset="-122"/>
                <a:ea typeface="微软雅黑" pitchFamily="34" charset="-122"/>
              </a:rPr>
              <a:t>工程</a:t>
            </a:r>
            <a:r>
              <a:rPr lang="zh-CN" altLang="en-US" sz="4800" b="1" dirty="0" smtClean="0">
                <a:solidFill>
                  <a:srgbClr val="C00000"/>
                </a:solidFill>
                <a:latin typeface="微软雅黑" pitchFamily="34" charset="-122"/>
                <a:ea typeface="微软雅黑" pitchFamily="34" charset="-122"/>
              </a:rPr>
              <a:t>实施充实艰辛</a:t>
            </a:r>
            <a:endParaRPr lang="en-US" altLang="zh-CN" sz="4800" b="1" dirty="0" smtClean="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xmlns="" val="1753066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timg.jpg"/>
          <p:cNvPicPr>
            <a:picLocks noChangeAspect="1"/>
          </p:cNvPicPr>
          <p:nvPr/>
        </p:nvPicPr>
        <p:blipFill>
          <a:blip r:embed="rId3"/>
          <a:stretch>
            <a:fillRect/>
          </a:stretch>
        </p:blipFill>
        <p:spPr>
          <a:xfrm>
            <a:off x="0" y="0"/>
            <a:ext cx="9144000" cy="6858000"/>
          </a:xfrm>
          <a:prstGeom prst="rect">
            <a:avLst/>
          </a:prstGeom>
        </p:spPr>
      </p:pic>
      <p:cxnSp>
        <p:nvCxnSpPr>
          <p:cNvPr id="8" name="直接连接符 7"/>
          <p:cNvCxnSpPr/>
          <p:nvPr/>
        </p:nvCxnSpPr>
        <p:spPr>
          <a:xfrm>
            <a:off x="3143240" y="1643050"/>
            <a:ext cx="5786478" cy="1588"/>
          </a:xfrm>
          <a:prstGeom prst="line">
            <a:avLst/>
          </a:prstGeom>
        </p:spPr>
        <p:style>
          <a:lnRef idx="2">
            <a:schemeClr val="accent2"/>
          </a:lnRef>
          <a:fillRef idx="0">
            <a:schemeClr val="accent2"/>
          </a:fillRef>
          <a:effectRef idx="1">
            <a:schemeClr val="accent2"/>
          </a:effectRef>
          <a:fontRef idx="minor">
            <a:schemeClr val="tx1"/>
          </a:fontRef>
        </p:style>
      </p:cxnSp>
      <p:sp>
        <p:nvSpPr>
          <p:cNvPr id="7" name="矩形 6"/>
          <p:cNvSpPr/>
          <p:nvPr/>
        </p:nvSpPr>
        <p:spPr>
          <a:xfrm>
            <a:off x="3000364" y="1857364"/>
            <a:ext cx="5857916" cy="3560142"/>
          </a:xfrm>
          <a:prstGeom prst="rect">
            <a:avLst/>
          </a:prstGeom>
        </p:spPr>
        <p:txBody>
          <a:bodyPr wrap="square">
            <a:spAutoFit/>
          </a:bodyPr>
          <a:lstStyle/>
          <a:p>
            <a:pPr algn="just">
              <a:lnSpc>
                <a:spcPct val="130000"/>
              </a:lnSpc>
              <a:spcBef>
                <a:spcPts val="600"/>
              </a:spcBef>
              <a:buFont typeface="Wingdings" pitchFamily="2" charset="2"/>
              <a:buChar char="Ø"/>
            </a:pPr>
            <a:r>
              <a:rPr lang="en-US" altLang="zh-CN" sz="2400" b="1" dirty="0" smtClean="0">
                <a:latin typeface="Times New Roman" pitchFamily="18" charset="0"/>
                <a:ea typeface="微软雅黑" pitchFamily="34" charset="-122"/>
                <a:cs typeface="Times New Roman" pitchFamily="18" charset="0"/>
              </a:rPr>
              <a:t> 2016</a:t>
            </a:r>
            <a:r>
              <a:rPr lang="zh-CN" altLang="en-US" sz="2400" b="1" dirty="0" smtClean="0">
                <a:latin typeface="Times New Roman" pitchFamily="18" charset="0"/>
                <a:ea typeface="微软雅黑" pitchFamily="34" charset="-122"/>
                <a:cs typeface="Times New Roman" pitchFamily="18" charset="0"/>
              </a:rPr>
              <a:t>年</a:t>
            </a:r>
            <a:r>
              <a:rPr lang="en-US" altLang="zh-CN" sz="2400" b="1" dirty="0" smtClean="0">
                <a:latin typeface="Times New Roman" pitchFamily="18" charset="0"/>
                <a:ea typeface="微软雅黑" pitchFamily="34" charset="-122"/>
                <a:cs typeface="Times New Roman" pitchFamily="18" charset="0"/>
              </a:rPr>
              <a:t>10</a:t>
            </a:r>
            <a:r>
              <a:rPr lang="zh-CN" altLang="en-US" sz="2400" b="1" dirty="0" smtClean="0">
                <a:latin typeface="Times New Roman" pitchFamily="18" charset="0"/>
                <a:ea typeface="微软雅黑" pitchFamily="34" charset="-122"/>
                <a:cs typeface="Times New Roman" pitchFamily="18" charset="0"/>
              </a:rPr>
              <a:t>月，上海建工集团出具了用户鉴定报告为优秀；</a:t>
            </a:r>
            <a:endParaRPr lang="en-US" altLang="zh-CN" sz="2400" b="1" dirty="0" smtClean="0">
              <a:latin typeface="Times New Roman" pitchFamily="18" charset="0"/>
              <a:ea typeface="微软雅黑" pitchFamily="34" charset="-122"/>
              <a:cs typeface="Times New Roman" pitchFamily="18" charset="0"/>
            </a:endParaRPr>
          </a:p>
          <a:p>
            <a:pPr algn="just">
              <a:lnSpc>
                <a:spcPct val="130000"/>
              </a:lnSpc>
              <a:spcBef>
                <a:spcPts val="600"/>
              </a:spcBef>
              <a:buFont typeface="Wingdings" pitchFamily="2" charset="2"/>
              <a:buChar char="Ø"/>
            </a:pPr>
            <a:r>
              <a:rPr lang="en-US" altLang="zh-CN" sz="2400" b="1" dirty="0" smtClean="0">
                <a:latin typeface="Times New Roman" pitchFamily="18" charset="0"/>
                <a:ea typeface="微软雅黑" pitchFamily="34" charset="-122"/>
                <a:cs typeface="Times New Roman" pitchFamily="18" charset="0"/>
              </a:rPr>
              <a:t> 2016</a:t>
            </a:r>
            <a:r>
              <a:rPr lang="zh-CN" altLang="en-US" sz="2400" b="1" dirty="0" smtClean="0">
                <a:latin typeface="Times New Roman" pitchFamily="18" charset="0"/>
                <a:ea typeface="微软雅黑" pitchFamily="34" charset="-122"/>
                <a:cs typeface="Times New Roman" pitchFamily="18" charset="0"/>
              </a:rPr>
              <a:t>年</a:t>
            </a:r>
            <a:r>
              <a:rPr lang="en-US" altLang="zh-CN" sz="2400" b="1" dirty="0" smtClean="0">
                <a:latin typeface="Times New Roman" pitchFamily="18" charset="0"/>
                <a:ea typeface="微软雅黑" pitchFamily="34" charset="-122"/>
                <a:cs typeface="Times New Roman" pitchFamily="18" charset="0"/>
              </a:rPr>
              <a:t>11</a:t>
            </a:r>
            <a:r>
              <a:rPr lang="zh-CN" altLang="en-US" sz="2400" b="1" dirty="0" smtClean="0">
                <a:latin typeface="Times New Roman" pitchFamily="18" charset="0"/>
                <a:ea typeface="微软雅黑" pitchFamily="34" charset="-122"/>
                <a:cs typeface="Times New Roman" pitchFamily="18" charset="0"/>
              </a:rPr>
              <a:t>月，纳入到国家科技部重点研发计划项目申报中，物联网牵头与所仿生视觉研究室协同配合；</a:t>
            </a:r>
            <a:endParaRPr lang="en-US" altLang="zh-CN" sz="2400" b="1" dirty="0" smtClean="0">
              <a:latin typeface="Times New Roman" pitchFamily="18" charset="0"/>
              <a:ea typeface="微软雅黑" pitchFamily="34" charset="-122"/>
              <a:cs typeface="Times New Roman" pitchFamily="18" charset="0"/>
            </a:endParaRPr>
          </a:p>
          <a:p>
            <a:pPr algn="just">
              <a:lnSpc>
                <a:spcPct val="130000"/>
              </a:lnSpc>
              <a:spcBef>
                <a:spcPts val="600"/>
              </a:spcBef>
              <a:buFont typeface="Wingdings" pitchFamily="2" charset="2"/>
              <a:buChar char="Ø"/>
            </a:pPr>
            <a:r>
              <a:rPr lang="en-US" altLang="zh-CN" sz="2400" b="1" dirty="0" smtClean="0">
                <a:latin typeface="Times New Roman" pitchFamily="18" charset="0"/>
                <a:ea typeface="微软雅黑" pitchFamily="34" charset="-122"/>
                <a:cs typeface="Times New Roman" pitchFamily="18" charset="0"/>
              </a:rPr>
              <a:t> 2017</a:t>
            </a:r>
            <a:r>
              <a:rPr lang="zh-CN" altLang="en-US" sz="2400" b="1" dirty="0" smtClean="0">
                <a:latin typeface="Times New Roman" pitchFamily="18" charset="0"/>
                <a:ea typeface="微软雅黑" pitchFamily="34" charset="-122"/>
                <a:cs typeface="Times New Roman" pitchFamily="18" charset="0"/>
              </a:rPr>
              <a:t>年</a:t>
            </a:r>
            <a:r>
              <a:rPr lang="en-US" altLang="zh-CN" sz="2400" b="1" dirty="0" smtClean="0">
                <a:latin typeface="Times New Roman" pitchFamily="18" charset="0"/>
                <a:ea typeface="微软雅黑" pitchFamily="34" charset="-122"/>
                <a:cs typeface="Times New Roman" pitchFamily="18" charset="0"/>
              </a:rPr>
              <a:t>6</a:t>
            </a:r>
            <a:r>
              <a:rPr lang="zh-CN" altLang="en-US" sz="2400" b="1" dirty="0" smtClean="0">
                <a:latin typeface="Times New Roman" pitchFamily="18" charset="0"/>
                <a:ea typeface="微软雅黑" pitchFamily="34" charset="-122"/>
                <a:cs typeface="Times New Roman" pitchFamily="18" charset="0"/>
              </a:rPr>
              <a:t>月，项目获得审批通过，所内首次承担科技部重点研发计划项目课题。</a:t>
            </a:r>
            <a:endParaRPr lang="zh-CN" altLang="en-US" sz="2400" b="1" dirty="0">
              <a:latin typeface="Times New Roman" pitchFamily="18" charset="0"/>
              <a:ea typeface="微软雅黑" pitchFamily="34" charset="-122"/>
              <a:cs typeface="Times New Roman" pitchFamily="18" charset="0"/>
            </a:endParaRPr>
          </a:p>
        </p:txBody>
      </p:sp>
      <p:sp>
        <p:nvSpPr>
          <p:cNvPr id="13" name="矩形 12"/>
          <p:cNvSpPr/>
          <p:nvPr/>
        </p:nvSpPr>
        <p:spPr>
          <a:xfrm>
            <a:off x="3929058" y="571480"/>
            <a:ext cx="5109091" cy="830997"/>
          </a:xfrm>
          <a:prstGeom prst="rect">
            <a:avLst/>
          </a:prstGeom>
        </p:spPr>
        <p:txBody>
          <a:bodyPr wrap="none">
            <a:spAutoFit/>
          </a:bodyPr>
          <a:lstStyle/>
          <a:p>
            <a:pPr algn="ctr"/>
            <a:r>
              <a:rPr lang="zh-CN" altLang="en-US" sz="4800" b="1" dirty="0" smtClean="0">
                <a:solidFill>
                  <a:srgbClr val="C00000"/>
                </a:solidFill>
                <a:latin typeface="微软雅黑" pitchFamily="34" charset="-122"/>
                <a:ea typeface="微软雅黑" pitchFamily="34" charset="-122"/>
              </a:rPr>
              <a:t>合作</a:t>
            </a:r>
            <a:r>
              <a:rPr lang="zh-CN" altLang="en-US" sz="4800" b="1" dirty="0" smtClean="0">
                <a:solidFill>
                  <a:srgbClr val="C00000"/>
                </a:solidFill>
                <a:latin typeface="微软雅黑" pitchFamily="34" charset="-122"/>
                <a:ea typeface="微软雅黑" pitchFamily="34" charset="-122"/>
              </a:rPr>
              <a:t>成果显著共赢</a:t>
            </a:r>
            <a:endParaRPr lang="en-US" altLang="zh-CN" sz="4800" b="1" dirty="0" smtClean="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xmlns="" val="1753066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timg.jpg"/>
          <p:cNvPicPr>
            <a:picLocks noChangeAspect="1"/>
          </p:cNvPicPr>
          <p:nvPr/>
        </p:nvPicPr>
        <p:blipFill>
          <a:blip r:embed="rId3"/>
          <a:stretch>
            <a:fillRect/>
          </a:stretch>
        </p:blipFill>
        <p:spPr>
          <a:xfrm>
            <a:off x="0" y="0"/>
            <a:ext cx="9144000" cy="6858000"/>
          </a:xfrm>
          <a:prstGeom prst="rect">
            <a:avLst/>
          </a:prstGeom>
        </p:spPr>
      </p:pic>
      <p:cxnSp>
        <p:nvCxnSpPr>
          <p:cNvPr id="8" name="直接连接符 7"/>
          <p:cNvCxnSpPr/>
          <p:nvPr/>
        </p:nvCxnSpPr>
        <p:spPr>
          <a:xfrm>
            <a:off x="2285984" y="2000240"/>
            <a:ext cx="6643734" cy="1588"/>
          </a:xfrm>
          <a:prstGeom prst="line">
            <a:avLst/>
          </a:prstGeom>
        </p:spPr>
        <p:style>
          <a:lnRef idx="2">
            <a:schemeClr val="accent2"/>
          </a:lnRef>
          <a:fillRef idx="0">
            <a:schemeClr val="accent2"/>
          </a:fillRef>
          <a:effectRef idx="1">
            <a:schemeClr val="accent2"/>
          </a:effectRef>
          <a:fontRef idx="minor">
            <a:schemeClr val="tx1"/>
          </a:fontRef>
        </p:style>
      </p:cxnSp>
      <p:sp>
        <p:nvSpPr>
          <p:cNvPr id="13" name="矩形 12"/>
          <p:cNvSpPr/>
          <p:nvPr/>
        </p:nvSpPr>
        <p:spPr>
          <a:xfrm>
            <a:off x="4643438" y="928670"/>
            <a:ext cx="1598516" cy="830997"/>
          </a:xfrm>
          <a:prstGeom prst="rect">
            <a:avLst/>
          </a:prstGeom>
        </p:spPr>
        <p:txBody>
          <a:bodyPr wrap="none">
            <a:spAutoFit/>
          </a:bodyPr>
          <a:lstStyle/>
          <a:p>
            <a:pPr algn="ctr"/>
            <a:r>
              <a:rPr lang="zh-CN" altLang="en-US" sz="4800" b="1" dirty="0" smtClean="0">
                <a:solidFill>
                  <a:srgbClr val="C00000"/>
                </a:solidFill>
                <a:latin typeface="微软雅黑" pitchFamily="34" charset="-122"/>
                <a:ea typeface="微软雅黑" pitchFamily="34" charset="-122"/>
              </a:rPr>
              <a:t>总 结</a:t>
            </a:r>
            <a:endParaRPr lang="en-US" altLang="zh-CN" sz="4800" b="1" dirty="0" smtClean="0">
              <a:solidFill>
                <a:srgbClr val="C00000"/>
              </a:solidFill>
              <a:latin typeface="微软雅黑" pitchFamily="34" charset="-122"/>
              <a:ea typeface="微软雅黑" pitchFamily="34" charset="-122"/>
            </a:endParaRPr>
          </a:p>
        </p:txBody>
      </p:sp>
      <p:sp>
        <p:nvSpPr>
          <p:cNvPr id="10" name="矩形 9"/>
          <p:cNvSpPr/>
          <p:nvPr/>
        </p:nvSpPr>
        <p:spPr>
          <a:xfrm>
            <a:off x="2500298" y="2214554"/>
            <a:ext cx="6072230" cy="3954929"/>
          </a:xfrm>
          <a:prstGeom prst="rect">
            <a:avLst/>
          </a:prstGeom>
        </p:spPr>
        <p:txBody>
          <a:bodyPr wrap="square">
            <a:spAutoFit/>
          </a:bodyPr>
          <a:lstStyle/>
          <a:p>
            <a:pPr algn="just">
              <a:lnSpc>
                <a:spcPct val="150000"/>
              </a:lnSpc>
              <a:spcBef>
                <a:spcPts val="600"/>
              </a:spcBef>
              <a:spcAft>
                <a:spcPts val="600"/>
              </a:spcAft>
              <a:buFont typeface="Wingdings" pitchFamily="2" charset="2"/>
              <a:buChar char="Ø"/>
            </a:pPr>
            <a:r>
              <a:rPr lang="zh-CN" altLang="en-US" sz="2800" b="1" dirty="0" smtClean="0">
                <a:latin typeface="Times New Roman" pitchFamily="18" charset="0"/>
                <a:ea typeface="微软雅黑" pitchFamily="34" charset="-122"/>
                <a:cs typeface="Times New Roman" pitchFamily="18" charset="0"/>
              </a:rPr>
              <a:t> 率先聚力科学规划，谋求单位发展；</a:t>
            </a:r>
            <a:endParaRPr lang="en-US" altLang="zh-CN" sz="2800" b="1" dirty="0" smtClean="0">
              <a:latin typeface="Times New Roman" pitchFamily="18" charset="0"/>
              <a:ea typeface="微软雅黑" pitchFamily="34" charset="-122"/>
              <a:cs typeface="Times New Roman" pitchFamily="18" charset="0"/>
            </a:endParaRPr>
          </a:p>
          <a:p>
            <a:pPr algn="just">
              <a:lnSpc>
                <a:spcPct val="150000"/>
              </a:lnSpc>
              <a:spcBef>
                <a:spcPts val="600"/>
              </a:spcBef>
              <a:spcAft>
                <a:spcPts val="600"/>
              </a:spcAft>
              <a:buFont typeface="Wingdings" pitchFamily="2" charset="2"/>
              <a:buChar char="Ø"/>
            </a:pPr>
            <a:r>
              <a:rPr lang="zh-CN" altLang="en-US" sz="2800" b="1" dirty="0" smtClean="0">
                <a:latin typeface="Times New Roman" pitchFamily="18" charset="0"/>
                <a:ea typeface="微软雅黑" pitchFamily="34" charset="-122"/>
                <a:cs typeface="Times New Roman" pitchFamily="18" charset="0"/>
              </a:rPr>
              <a:t> </a:t>
            </a:r>
            <a:r>
              <a:rPr lang="zh-CN" altLang="en-US" sz="2800" b="1" dirty="0" smtClean="0">
                <a:latin typeface="Times New Roman" pitchFamily="18" charset="0"/>
                <a:ea typeface="微软雅黑" pitchFamily="34" charset="-122"/>
                <a:cs typeface="Times New Roman" pitchFamily="18" charset="0"/>
              </a:rPr>
              <a:t>项目实施充实艰辛，</a:t>
            </a:r>
            <a:r>
              <a:rPr lang="zh-CN" altLang="en-US" sz="2800" b="1" dirty="0" smtClean="0">
                <a:latin typeface="Times New Roman" pitchFamily="18" charset="0"/>
                <a:ea typeface="微软雅黑" pitchFamily="34" charset="-122"/>
                <a:cs typeface="Times New Roman" pitchFamily="18" charset="0"/>
              </a:rPr>
              <a:t>强化服务意识；</a:t>
            </a:r>
            <a:endParaRPr lang="en-US" altLang="zh-CN" sz="2800" b="1" dirty="0" smtClean="0">
              <a:latin typeface="Times New Roman" pitchFamily="18" charset="0"/>
              <a:ea typeface="微软雅黑" pitchFamily="34" charset="-122"/>
              <a:cs typeface="Times New Roman" pitchFamily="18" charset="0"/>
            </a:endParaRPr>
          </a:p>
          <a:p>
            <a:pPr algn="just">
              <a:lnSpc>
                <a:spcPct val="150000"/>
              </a:lnSpc>
              <a:spcBef>
                <a:spcPts val="600"/>
              </a:spcBef>
              <a:spcAft>
                <a:spcPts val="600"/>
              </a:spcAft>
              <a:buFont typeface="Wingdings" pitchFamily="2" charset="2"/>
              <a:buChar char="Ø"/>
            </a:pPr>
            <a:r>
              <a:rPr lang="zh-CN" altLang="en-US" sz="2800" b="1" dirty="0" smtClean="0">
                <a:latin typeface="Times New Roman" pitchFamily="18" charset="0"/>
                <a:ea typeface="微软雅黑" pitchFamily="34" charset="-122"/>
                <a:cs typeface="Times New Roman" pitchFamily="18" charset="0"/>
              </a:rPr>
              <a:t> 全力推进科技创新</a:t>
            </a:r>
            <a:r>
              <a:rPr lang="zh-CN" altLang="en-US" sz="2800" b="1" dirty="0" smtClean="0">
                <a:latin typeface="Times New Roman" pitchFamily="18" charset="0"/>
                <a:ea typeface="微软雅黑" pitchFamily="34" charset="-122"/>
                <a:cs typeface="Times New Roman" pitchFamily="18" charset="0"/>
              </a:rPr>
              <a:t>，</a:t>
            </a:r>
            <a:r>
              <a:rPr lang="zh-CN" altLang="en-US" sz="2800" b="1" dirty="0" smtClean="0">
                <a:latin typeface="Times New Roman" pitchFamily="18" charset="0"/>
                <a:ea typeface="微软雅黑" pitchFamily="34" charset="-122"/>
                <a:cs typeface="Times New Roman" pitchFamily="18" charset="0"/>
              </a:rPr>
              <a:t>促进</a:t>
            </a:r>
            <a:r>
              <a:rPr lang="zh-CN" altLang="en-US" sz="2800" b="1" dirty="0" smtClean="0">
                <a:latin typeface="Times New Roman" pitchFamily="18" charset="0"/>
                <a:ea typeface="微软雅黑" pitchFamily="34" charset="-122"/>
                <a:cs typeface="Times New Roman" pitchFamily="18" charset="0"/>
              </a:rPr>
              <a:t>产业转型；</a:t>
            </a:r>
            <a:endParaRPr lang="en-US" altLang="zh-CN" sz="2800" b="1" dirty="0" smtClean="0">
              <a:latin typeface="Times New Roman" pitchFamily="18" charset="0"/>
              <a:ea typeface="微软雅黑" pitchFamily="34" charset="-122"/>
              <a:cs typeface="Times New Roman" pitchFamily="18" charset="0"/>
            </a:endParaRPr>
          </a:p>
          <a:p>
            <a:pPr>
              <a:lnSpc>
                <a:spcPct val="150000"/>
              </a:lnSpc>
              <a:spcBef>
                <a:spcPts val="600"/>
              </a:spcBef>
              <a:spcAft>
                <a:spcPts val="600"/>
              </a:spcAft>
              <a:buFont typeface="Wingdings" pitchFamily="2" charset="2"/>
              <a:buChar char="Ø"/>
            </a:pPr>
            <a:r>
              <a:rPr lang="zh-CN" altLang="en-US" sz="2800" b="1" dirty="0" smtClean="0">
                <a:latin typeface="Times New Roman" pitchFamily="18" charset="0"/>
                <a:ea typeface="微软雅黑" pitchFamily="34" charset="-122"/>
                <a:cs typeface="Times New Roman" pitchFamily="18" charset="0"/>
              </a:rPr>
              <a:t> 务实奋进，打造持续</a:t>
            </a:r>
            <a:r>
              <a:rPr lang="zh-CN" altLang="en-US" sz="2800" b="1" dirty="0" smtClean="0">
                <a:latin typeface="Times New Roman" pitchFamily="18" charset="0"/>
                <a:ea typeface="微软雅黑" pitchFamily="34" charset="-122"/>
                <a:cs typeface="Times New Roman" pitchFamily="18" charset="0"/>
              </a:rPr>
              <a:t>发展创业思路。</a:t>
            </a:r>
            <a:endParaRPr lang="zh-CN" altLang="en-US" sz="2800" b="1" dirty="0" smtClean="0">
              <a:latin typeface="Times New Roman" pitchFamily="18" charset="0"/>
              <a:ea typeface="微软雅黑" pitchFamily="34" charset="-122"/>
              <a:cs typeface="Times New Roman" pitchFamily="18" charset="0"/>
            </a:endParaRPr>
          </a:p>
          <a:p>
            <a:r>
              <a:rPr lang="zh-CN" altLang="en-US" sz="2400" dirty="0" smtClean="0"/>
              <a:t/>
            </a:r>
            <a:br>
              <a:rPr lang="zh-CN" altLang="en-US" sz="2400" dirty="0" smtClean="0"/>
            </a:br>
            <a:endParaRPr lang="zh-CN" altLang="en-US" sz="2400" dirty="0">
              <a:latin typeface="Times New Roman" pitchFamily="18" charset="0"/>
              <a:ea typeface="微软雅黑" pitchFamily="34" charset="-122"/>
              <a:cs typeface="Times New Roman" pitchFamily="18" charset="0"/>
            </a:endParaRPr>
          </a:p>
        </p:txBody>
      </p:sp>
    </p:spTree>
    <p:extLst>
      <p:ext uri="{BB962C8B-B14F-4D97-AF65-F5344CB8AC3E}">
        <p14:creationId xmlns:p14="http://schemas.microsoft.com/office/powerpoint/2010/main" xmlns="" val="1753066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ln>
          <a:noFill/>
          <a:headEnd/>
          <a:tailEnd/>
        </a:ln>
      </a:spPr>
      <a:bodyPr wrap="square">
        <a:spAutoFit/>
      </a:bodyPr>
      <a:lstStyle>
        <a:defPPr algn="ctr">
          <a:lnSpc>
            <a:spcPct val="150000"/>
          </a:lnSpc>
          <a:spcBef>
            <a:spcPts val="1200"/>
          </a:spcBef>
          <a:defRPr sz="2800" b="1" dirty="0" smtClean="0">
            <a:solidFill>
              <a:srgbClr val="FF0000"/>
            </a:solidFill>
            <a:latin typeface="微软雅黑" panose="020B0503020204020204" pitchFamily="34" charset="-122"/>
            <a:ea typeface="微软雅黑" panose="020B0503020204020204" pitchFamily="34" charset="-122"/>
            <a:sym typeface="黑体" pitchFamily="2" charset="-122"/>
          </a:defRPr>
        </a:defPPr>
      </a:lstStyle>
      <a:style>
        <a:lnRef idx="1">
          <a:schemeClr val="accent1"/>
        </a:lnRef>
        <a:fillRef idx="2">
          <a:schemeClr val="accent1"/>
        </a:fillRef>
        <a:effectRef idx="1">
          <a:schemeClr val="accent1"/>
        </a:effectRef>
        <a:fontRef idx="minor">
          <a:schemeClr val="dk1"/>
        </a:fontRef>
      </a: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28900</TotalTime>
  <Words>443</Words>
  <Application>Microsoft Office PowerPoint</Application>
  <PresentationFormat>全屏显示(4:3)</PresentationFormat>
  <Paragraphs>52</Paragraphs>
  <Slides>10</Slides>
  <Notes>3</Notes>
  <HiddenSlides>0</HiddenSlides>
  <MMClips>0</MMClips>
  <ScaleCrop>false</ScaleCrop>
  <HeadingPairs>
    <vt:vector size="4" baseType="variant">
      <vt:variant>
        <vt:lpstr>主题</vt:lpstr>
      </vt:variant>
      <vt:variant>
        <vt:i4>1</vt:i4>
      </vt:variant>
      <vt:variant>
        <vt:lpstr>幻灯片标题</vt:lpstr>
      </vt:variant>
      <vt:variant>
        <vt:i4>10</vt:i4>
      </vt:variant>
    </vt:vector>
  </HeadingPairs>
  <TitlesOfParts>
    <vt:vector size="11"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财务</dc:title>
  <dc:creator>abc</dc:creator>
  <cp:lastModifiedBy>shiot</cp:lastModifiedBy>
  <cp:revision>2906</cp:revision>
  <dcterms:modified xsi:type="dcterms:W3CDTF">2017-06-29T04:33:54Z</dcterms:modified>
</cp:coreProperties>
</file>