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580" r:id="rId3"/>
    <p:sldId id="725" r:id="rId4"/>
    <p:sldId id="727" r:id="rId5"/>
    <p:sldId id="731" r:id="rId6"/>
    <p:sldId id="746" r:id="rId7"/>
    <p:sldId id="730" r:id="rId8"/>
    <p:sldId id="741" r:id="rId9"/>
    <p:sldId id="747" r:id="rId10"/>
    <p:sldId id="742" r:id="rId11"/>
    <p:sldId id="748" r:id="rId12"/>
    <p:sldId id="751" r:id="rId13"/>
    <p:sldId id="750" r:id="rId14"/>
    <p:sldId id="749" r:id="rId15"/>
    <p:sldId id="738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0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12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18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2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5314" algn="l" defTabSz="914126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2377" algn="l" defTabSz="914126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199440" algn="l" defTabSz="914126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6503" algn="l" defTabSz="914126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FFCC"/>
    <a:srgbClr val="FFFFDD"/>
    <a:srgbClr val="FFEBB3"/>
    <a:srgbClr val="FED562"/>
    <a:srgbClr val="FF9900"/>
    <a:srgbClr val="DDA06D"/>
    <a:srgbClr val="FFCC99"/>
    <a:srgbClr val="A20000"/>
    <a:srgbClr val="5C0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5" autoAdjust="0"/>
    <p:restoredTop sz="94095" autoAdjust="0"/>
  </p:normalViewPr>
  <p:slideViewPr>
    <p:cSldViewPr>
      <p:cViewPr varScale="1">
        <p:scale>
          <a:sx n="82" d="100"/>
          <a:sy n="82" d="100"/>
        </p:scale>
        <p:origin x="-96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84D16-109C-48CE-B7BF-87707550BEE2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DA2F3672-9BE8-4CAD-B852-97D2B1B6F945}">
      <dgm:prSet phldrT="[文本]"/>
      <dgm:spPr/>
      <dgm:t>
        <a:bodyPr/>
        <a:lstStyle/>
        <a:p>
          <a:r>
            <a:rPr lang="zh-CN" altLang="en-US" dirty="0"/>
            <a:t>战斗堡垒作用</a:t>
          </a:r>
        </a:p>
      </dgm:t>
    </dgm:pt>
    <dgm:pt modelId="{C438072A-C9B2-46C0-A92E-C23A46D210BE}" type="parTrans" cxnId="{FCC5255D-CC1F-4665-996A-C4076FA5F3D9}">
      <dgm:prSet/>
      <dgm:spPr/>
      <dgm:t>
        <a:bodyPr/>
        <a:lstStyle/>
        <a:p>
          <a:endParaRPr lang="zh-CN" altLang="en-US"/>
        </a:p>
      </dgm:t>
    </dgm:pt>
    <dgm:pt modelId="{4A84DF27-8929-4CF0-A5C3-6968B037110D}" type="sibTrans" cxnId="{FCC5255D-CC1F-4665-996A-C4076FA5F3D9}">
      <dgm:prSet/>
      <dgm:spPr/>
      <dgm:t>
        <a:bodyPr/>
        <a:lstStyle/>
        <a:p>
          <a:endParaRPr lang="zh-CN" altLang="en-US"/>
        </a:p>
      </dgm:t>
    </dgm:pt>
    <dgm:pt modelId="{07C1D355-8190-423B-8D15-0DBC0677D477}">
      <dgm:prSet phldrT="[文本]"/>
      <dgm:spPr/>
      <dgm:t>
        <a:bodyPr/>
        <a:lstStyle/>
        <a:p>
          <a:r>
            <a:rPr lang="zh-CN" altLang="en-US" dirty="0" smtClean="0"/>
            <a:t>激发</a:t>
          </a:r>
          <a:endParaRPr lang="en-US" altLang="zh-CN" dirty="0" smtClean="0"/>
        </a:p>
        <a:p>
          <a:r>
            <a:rPr lang="zh-CN" altLang="en-US" dirty="0" smtClean="0"/>
            <a:t>责任感</a:t>
          </a:r>
          <a:endParaRPr lang="zh-CN" altLang="en-US" dirty="0"/>
        </a:p>
      </dgm:t>
    </dgm:pt>
    <dgm:pt modelId="{D330B760-AEA9-461A-B629-5565745FA7ED}" type="parTrans" cxnId="{3AC3C6C3-C31D-4C3C-97AB-6A08B7D7DD10}">
      <dgm:prSet/>
      <dgm:spPr/>
      <dgm:t>
        <a:bodyPr/>
        <a:lstStyle/>
        <a:p>
          <a:endParaRPr lang="zh-CN" altLang="en-US"/>
        </a:p>
      </dgm:t>
    </dgm:pt>
    <dgm:pt modelId="{AFE59F82-A357-4CC5-AAF9-C690C4A728CA}" type="sibTrans" cxnId="{3AC3C6C3-C31D-4C3C-97AB-6A08B7D7DD10}">
      <dgm:prSet/>
      <dgm:spPr/>
      <dgm:t>
        <a:bodyPr/>
        <a:lstStyle/>
        <a:p>
          <a:endParaRPr lang="zh-CN" altLang="en-US"/>
        </a:p>
      </dgm:t>
    </dgm:pt>
    <dgm:pt modelId="{9489B322-90E7-4AE1-A46A-CE81FCC9C073}">
      <dgm:prSet phldrT="[文本]"/>
      <dgm:spPr/>
      <dgm:t>
        <a:bodyPr/>
        <a:lstStyle/>
        <a:p>
          <a:r>
            <a:rPr lang="zh-CN" altLang="en-US" dirty="0" smtClean="0"/>
            <a:t>激发</a:t>
          </a:r>
          <a:endParaRPr lang="en-US" altLang="zh-CN" dirty="0" smtClean="0"/>
        </a:p>
        <a:p>
          <a:r>
            <a:rPr lang="zh-CN" altLang="en-US" dirty="0" smtClean="0"/>
            <a:t>使命感</a:t>
          </a:r>
          <a:endParaRPr lang="zh-CN" altLang="en-US" dirty="0"/>
        </a:p>
      </dgm:t>
    </dgm:pt>
    <dgm:pt modelId="{60ACD06C-6407-4531-9689-E6B5FE026749}" type="parTrans" cxnId="{859DF6A1-6DA2-4610-92E8-94976226E1AC}">
      <dgm:prSet/>
      <dgm:spPr/>
      <dgm:t>
        <a:bodyPr/>
        <a:lstStyle/>
        <a:p>
          <a:endParaRPr lang="zh-CN" altLang="en-US"/>
        </a:p>
      </dgm:t>
    </dgm:pt>
    <dgm:pt modelId="{9F67287E-5F73-4D25-8A1D-EC2D91CCD924}" type="sibTrans" cxnId="{859DF6A1-6DA2-4610-92E8-94976226E1AC}">
      <dgm:prSet/>
      <dgm:spPr/>
      <dgm:t>
        <a:bodyPr/>
        <a:lstStyle/>
        <a:p>
          <a:endParaRPr lang="zh-CN" altLang="en-US"/>
        </a:p>
      </dgm:t>
    </dgm:pt>
    <dgm:pt modelId="{CDB5B0ED-8C8E-4D54-BCE2-AD86865539B4}">
      <dgm:prSet phldrT="[文本]"/>
      <dgm:spPr/>
      <dgm:t>
        <a:bodyPr/>
        <a:lstStyle/>
        <a:p>
          <a:r>
            <a:rPr lang="zh-CN" altLang="en-US" dirty="0" smtClean="0"/>
            <a:t>激发</a:t>
          </a:r>
          <a:endParaRPr lang="en-US" altLang="zh-CN" dirty="0" smtClean="0"/>
        </a:p>
        <a:p>
          <a:r>
            <a:rPr lang="zh-CN" altLang="en-US" dirty="0" smtClean="0"/>
            <a:t>成就感</a:t>
          </a:r>
          <a:endParaRPr lang="zh-CN" altLang="en-US" dirty="0"/>
        </a:p>
      </dgm:t>
    </dgm:pt>
    <dgm:pt modelId="{DEFF5D17-A29E-45DB-8D03-EED35B88787E}" type="parTrans" cxnId="{AF5D34FF-80AE-457D-8CF5-5F2895EE08E2}">
      <dgm:prSet/>
      <dgm:spPr/>
      <dgm:t>
        <a:bodyPr/>
        <a:lstStyle/>
        <a:p>
          <a:endParaRPr lang="zh-CN" altLang="en-US"/>
        </a:p>
      </dgm:t>
    </dgm:pt>
    <dgm:pt modelId="{E5BDA96F-499E-4D21-8510-F3980FF97E36}" type="sibTrans" cxnId="{AF5D34FF-80AE-457D-8CF5-5F2895EE08E2}">
      <dgm:prSet/>
      <dgm:spPr/>
      <dgm:t>
        <a:bodyPr/>
        <a:lstStyle/>
        <a:p>
          <a:endParaRPr lang="zh-CN" altLang="en-US"/>
        </a:p>
      </dgm:t>
    </dgm:pt>
    <dgm:pt modelId="{3C8030D9-B03D-45A4-BA08-A0C74CF77573}">
      <dgm:prSet phldrT="[文本]"/>
      <dgm:spPr/>
      <dgm:t>
        <a:bodyPr/>
        <a:lstStyle/>
        <a:p>
          <a:r>
            <a:rPr lang="zh-CN" altLang="en-US" dirty="0" smtClean="0"/>
            <a:t>提升</a:t>
          </a:r>
          <a:endParaRPr lang="en-US" altLang="zh-CN" dirty="0" smtClean="0"/>
        </a:p>
        <a:p>
          <a:r>
            <a:rPr lang="zh-CN" altLang="en-US" dirty="0" smtClean="0"/>
            <a:t>管理</a:t>
          </a:r>
          <a:r>
            <a:rPr lang="zh-CN" altLang="en-US" dirty="0"/>
            <a:t>水平</a:t>
          </a:r>
        </a:p>
      </dgm:t>
    </dgm:pt>
    <dgm:pt modelId="{72AFA851-6C6D-48A1-B79D-CE55FA2F93BD}" type="parTrans" cxnId="{E4890FF6-BDF7-4B4A-BD85-708D9267B0DD}">
      <dgm:prSet/>
      <dgm:spPr/>
      <dgm:t>
        <a:bodyPr/>
        <a:lstStyle/>
        <a:p>
          <a:endParaRPr lang="zh-CN" altLang="en-US"/>
        </a:p>
      </dgm:t>
    </dgm:pt>
    <dgm:pt modelId="{EFF4BFBA-F07F-4D91-8C6F-80D260A89D08}" type="sibTrans" cxnId="{E4890FF6-BDF7-4B4A-BD85-708D9267B0DD}">
      <dgm:prSet/>
      <dgm:spPr/>
      <dgm:t>
        <a:bodyPr/>
        <a:lstStyle/>
        <a:p>
          <a:endParaRPr lang="zh-CN" altLang="en-US"/>
        </a:p>
      </dgm:t>
    </dgm:pt>
    <dgm:pt modelId="{9CA5F81C-AF86-44AC-9AE0-8C176DBCFEF3}" type="pres">
      <dgm:prSet presAssocID="{1D084D16-109C-48CE-B7BF-87707550BE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816DA3-54A6-4369-AB5C-DEC7EBC57971}" type="pres">
      <dgm:prSet presAssocID="{DA2F3672-9BE8-4CAD-B852-97D2B1B6F94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45B70BF6-11A1-428E-BD4E-F66F7AE02EDB}" type="pres">
      <dgm:prSet presAssocID="{07C1D355-8190-423B-8D15-0DBC0677D4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DE3706-230C-4B37-9752-A338B06096C3}" type="pres">
      <dgm:prSet presAssocID="{07C1D355-8190-423B-8D15-0DBC0677D477}" presName="dummy" presStyleCnt="0"/>
      <dgm:spPr/>
    </dgm:pt>
    <dgm:pt modelId="{50F34197-9F2C-4709-9EE9-40372BFACD18}" type="pres">
      <dgm:prSet presAssocID="{AFE59F82-A357-4CC5-AAF9-C690C4A728CA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CBEBB34-EDE0-4AC6-98EF-1D69585C26C5}" type="pres">
      <dgm:prSet presAssocID="{9489B322-90E7-4AE1-A46A-CE81FCC9C0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3B78EF-6304-4811-A7E7-BE44B3D170E5}" type="pres">
      <dgm:prSet presAssocID="{9489B322-90E7-4AE1-A46A-CE81FCC9C073}" presName="dummy" presStyleCnt="0"/>
      <dgm:spPr/>
    </dgm:pt>
    <dgm:pt modelId="{9AB0AC33-5305-4A8F-BE62-815341F2A3AD}" type="pres">
      <dgm:prSet presAssocID="{9F67287E-5F73-4D25-8A1D-EC2D91CCD924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E14DEC1D-C52B-4ACB-9C75-8705D39677D0}" type="pres">
      <dgm:prSet presAssocID="{CDB5B0ED-8C8E-4D54-BCE2-AD86865539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28A52BE-B2C2-4570-A3FD-36342DEAABB3}" type="pres">
      <dgm:prSet presAssocID="{CDB5B0ED-8C8E-4D54-BCE2-AD86865539B4}" presName="dummy" presStyleCnt="0"/>
      <dgm:spPr/>
    </dgm:pt>
    <dgm:pt modelId="{7469E2B0-28FA-4AEF-8ED7-5CA1A157A5C7}" type="pres">
      <dgm:prSet presAssocID="{E5BDA96F-499E-4D21-8510-F3980FF97E36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BF0ABBD3-2DAB-4F07-A660-27C9C615027D}" type="pres">
      <dgm:prSet presAssocID="{3C8030D9-B03D-45A4-BA08-A0C74CF775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7D3AC4-04CC-4505-B12D-EA6AE0D6F0DB}" type="pres">
      <dgm:prSet presAssocID="{3C8030D9-B03D-45A4-BA08-A0C74CF77573}" presName="dummy" presStyleCnt="0"/>
      <dgm:spPr/>
    </dgm:pt>
    <dgm:pt modelId="{3D75B6E4-CC26-4BD4-BD99-2D9A032D824F}" type="pres">
      <dgm:prSet presAssocID="{EFF4BFBA-F07F-4D91-8C6F-80D260A89D08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0214591F-C952-4FF7-93E7-905AF4A2AA15}" type="presOf" srcId="{1D084D16-109C-48CE-B7BF-87707550BEE2}" destId="{9CA5F81C-AF86-44AC-9AE0-8C176DBCFEF3}" srcOrd="0" destOrd="0" presId="urn:microsoft.com/office/officeart/2005/8/layout/radial6"/>
    <dgm:cxn modelId="{859DF6A1-6DA2-4610-92E8-94976226E1AC}" srcId="{DA2F3672-9BE8-4CAD-B852-97D2B1B6F945}" destId="{9489B322-90E7-4AE1-A46A-CE81FCC9C073}" srcOrd="1" destOrd="0" parTransId="{60ACD06C-6407-4531-9689-E6B5FE026749}" sibTransId="{9F67287E-5F73-4D25-8A1D-EC2D91CCD924}"/>
    <dgm:cxn modelId="{37E77A70-ACA6-481F-A795-51F9B0E816FB}" type="presOf" srcId="{9F67287E-5F73-4D25-8A1D-EC2D91CCD924}" destId="{9AB0AC33-5305-4A8F-BE62-815341F2A3AD}" srcOrd="0" destOrd="0" presId="urn:microsoft.com/office/officeart/2005/8/layout/radial6"/>
    <dgm:cxn modelId="{FB2AA953-9A7F-4286-9772-D1E7B86D06D7}" type="presOf" srcId="{E5BDA96F-499E-4D21-8510-F3980FF97E36}" destId="{7469E2B0-28FA-4AEF-8ED7-5CA1A157A5C7}" srcOrd="0" destOrd="0" presId="urn:microsoft.com/office/officeart/2005/8/layout/radial6"/>
    <dgm:cxn modelId="{E4890FF6-BDF7-4B4A-BD85-708D9267B0DD}" srcId="{DA2F3672-9BE8-4CAD-B852-97D2B1B6F945}" destId="{3C8030D9-B03D-45A4-BA08-A0C74CF77573}" srcOrd="3" destOrd="0" parTransId="{72AFA851-6C6D-48A1-B79D-CE55FA2F93BD}" sibTransId="{EFF4BFBA-F07F-4D91-8C6F-80D260A89D08}"/>
    <dgm:cxn modelId="{07F1AA32-C9B9-4AC0-9ABE-8E6417A325E0}" type="presOf" srcId="{DA2F3672-9BE8-4CAD-B852-97D2B1B6F945}" destId="{CB816DA3-54A6-4369-AB5C-DEC7EBC57971}" srcOrd="0" destOrd="0" presId="urn:microsoft.com/office/officeart/2005/8/layout/radial6"/>
    <dgm:cxn modelId="{9AF0174C-5ED2-40BC-9486-EC47C3A607A1}" type="presOf" srcId="{EFF4BFBA-F07F-4D91-8C6F-80D260A89D08}" destId="{3D75B6E4-CC26-4BD4-BD99-2D9A032D824F}" srcOrd="0" destOrd="0" presId="urn:microsoft.com/office/officeart/2005/8/layout/radial6"/>
    <dgm:cxn modelId="{10AA65E6-5F0C-4A6A-8468-3CD81A36BA84}" type="presOf" srcId="{3C8030D9-B03D-45A4-BA08-A0C74CF77573}" destId="{BF0ABBD3-2DAB-4F07-A660-27C9C615027D}" srcOrd="0" destOrd="0" presId="urn:microsoft.com/office/officeart/2005/8/layout/radial6"/>
    <dgm:cxn modelId="{AF5D34FF-80AE-457D-8CF5-5F2895EE08E2}" srcId="{DA2F3672-9BE8-4CAD-B852-97D2B1B6F945}" destId="{CDB5B0ED-8C8E-4D54-BCE2-AD86865539B4}" srcOrd="2" destOrd="0" parTransId="{DEFF5D17-A29E-45DB-8D03-EED35B88787E}" sibTransId="{E5BDA96F-499E-4D21-8510-F3980FF97E36}"/>
    <dgm:cxn modelId="{7040528F-1D24-4D6D-8694-BED716747A55}" type="presOf" srcId="{07C1D355-8190-423B-8D15-0DBC0677D477}" destId="{45B70BF6-11A1-428E-BD4E-F66F7AE02EDB}" srcOrd="0" destOrd="0" presId="urn:microsoft.com/office/officeart/2005/8/layout/radial6"/>
    <dgm:cxn modelId="{7DCCEA78-4103-4D2A-888A-2676B3764F64}" type="presOf" srcId="{9489B322-90E7-4AE1-A46A-CE81FCC9C073}" destId="{9CBEBB34-EDE0-4AC6-98EF-1D69585C26C5}" srcOrd="0" destOrd="0" presId="urn:microsoft.com/office/officeart/2005/8/layout/radial6"/>
    <dgm:cxn modelId="{3AC3C6C3-C31D-4C3C-97AB-6A08B7D7DD10}" srcId="{DA2F3672-9BE8-4CAD-B852-97D2B1B6F945}" destId="{07C1D355-8190-423B-8D15-0DBC0677D477}" srcOrd="0" destOrd="0" parTransId="{D330B760-AEA9-461A-B629-5565745FA7ED}" sibTransId="{AFE59F82-A357-4CC5-AAF9-C690C4A728CA}"/>
    <dgm:cxn modelId="{26B89CD8-AA61-44BA-ACCF-1A8CFD1F4F28}" type="presOf" srcId="{AFE59F82-A357-4CC5-AAF9-C690C4A728CA}" destId="{50F34197-9F2C-4709-9EE9-40372BFACD18}" srcOrd="0" destOrd="0" presId="urn:microsoft.com/office/officeart/2005/8/layout/radial6"/>
    <dgm:cxn modelId="{FCC5255D-CC1F-4665-996A-C4076FA5F3D9}" srcId="{1D084D16-109C-48CE-B7BF-87707550BEE2}" destId="{DA2F3672-9BE8-4CAD-B852-97D2B1B6F945}" srcOrd="0" destOrd="0" parTransId="{C438072A-C9B2-46C0-A92E-C23A46D210BE}" sibTransId="{4A84DF27-8929-4CF0-A5C3-6968B037110D}"/>
    <dgm:cxn modelId="{080394DA-20DD-4D92-BC8D-A1521BC37CA8}" type="presOf" srcId="{CDB5B0ED-8C8E-4D54-BCE2-AD86865539B4}" destId="{E14DEC1D-C52B-4ACB-9C75-8705D39677D0}" srcOrd="0" destOrd="0" presId="urn:microsoft.com/office/officeart/2005/8/layout/radial6"/>
    <dgm:cxn modelId="{C9D72A61-E1DF-4635-A02B-75C35814EF28}" type="presParOf" srcId="{9CA5F81C-AF86-44AC-9AE0-8C176DBCFEF3}" destId="{CB816DA3-54A6-4369-AB5C-DEC7EBC57971}" srcOrd="0" destOrd="0" presId="urn:microsoft.com/office/officeart/2005/8/layout/radial6"/>
    <dgm:cxn modelId="{E482336E-4778-4B83-95F5-398B20AA46EF}" type="presParOf" srcId="{9CA5F81C-AF86-44AC-9AE0-8C176DBCFEF3}" destId="{45B70BF6-11A1-428E-BD4E-F66F7AE02EDB}" srcOrd="1" destOrd="0" presId="urn:microsoft.com/office/officeart/2005/8/layout/radial6"/>
    <dgm:cxn modelId="{01093F12-9A32-499C-8A93-61FFE2C7500A}" type="presParOf" srcId="{9CA5F81C-AF86-44AC-9AE0-8C176DBCFEF3}" destId="{45DE3706-230C-4B37-9752-A338B06096C3}" srcOrd="2" destOrd="0" presId="urn:microsoft.com/office/officeart/2005/8/layout/radial6"/>
    <dgm:cxn modelId="{DFFC2312-0886-4BBA-B28D-863F9A1A0BB4}" type="presParOf" srcId="{9CA5F81C-AF86-44AC-9AE0-8C176DBCFEF3}" destId="{50F34197-9F2C-4709-9EE9-40372BFACD18}" srcOrd="3" destOrd="0" presId="urn:microsoft.com/office/officeart/2005/8/layout/radial6"/>
    <dgm:cxn modelId="{4E46E483-3922-4A94-A796-29DA3DC8C5BB}" type="presParOf" srcId="{9CA5F81C-AF86-44AC-9AE0-8C176DBCFEF3}" destId="{9CBEBB34-EDE0-4AC6-98EF-1D69585C26C5}" srcOrd="4" destOrd="0" presId="urn:microsoft.com/office/officeart/2005/8/layout/radial6"/>
    <dgm:cxn modelId="{10C7E723-97EE-4555-B33D-6968DA48EE2F}" type="presParOf" srcId="{9CA5F81C-AF86-44AC-9AE0-8C176DBCFEF3}" destId="{F13B78EF-6304-4811-A7E7-BE44B3D170E5}" srcOrd="5" destOrd="0" presId="urn:microsoft.com/office/officeart/2005/8/layout/radial6"/>
    <dgm:cxn modelId="{E5A710F1-DC77-4BE1-83F8-4158A5A49A5C}" type="presParOf" srcId="{9CA5F81C-AF86-44AC-9AE0-8C176DBCFEF3}" destId="{9AB0AC33-5305-4A8F-BE62-815341F2A3AD}" srcOrd="6" destOrd="0" presId="urn:microsoft.com/office/officeart/2005/8/layout/radial6"/>
    <dgm:cxn modelId="{6BDFDE01-F12E-429E-BB92-CCCD4F2547DC}" type="presParOf" srcId="{9CA5F81C-AF86-44AC-9AE0-8C176DBCFEF3}" destId="{E14DEC1D-C52B-4ACB-9C75-8705D39677D0}" srcOrd="7" destOrd="0" presId="urn:microsoft.com/office/officeart/2005/8/layout/radial6"/>
    <dgm:cxn modelId="{1F8A809B-1C72-4B50-AB25-A6BBA45DC582}" type="presParOf" srcId="{9CA5F81C-AF86-44AC-9AE0-8C176DBCFEF3}" destId="{828A52BE-B2C2-4570-A3FD-36342DEAABB3}" srcOrd="8" destOrd="0" presId="urn:microsoft.com/office/officeart/2005/8/layout/radial6"/>
    <dgm:cxn modelId="{07D9A09F-891D-405D-862C-53595E0A40E8}" type="presParOf" srcId="{9CA5F81C-AF86-44AC-9AE0-8C176DBCFEF3}" destId="{7469E2B0-28FA-4AEF-8ED7-5CA1A157A5C7}" srcOrd="9" destOrd="0" presId="urn:microsoft.com/office/officeart/2005/8/layout/radial6"/>
    <dgm:cxn modelId="{C365676E-8579-42E7-A50D-DF32DD0B02DA}" type="presParOf" srcId="{9CA5F81C-AF86-44AC-9AE0-8C176DBCFEF3}" destId="{BF0ABBD3-2DAB-4F07-A660-27C9C615027D}" srcOrd="10" destOrd="0" presId="urn:microsoft.com/office/officeart/2005/8/layout/radial6"/>
    <dgm:cxn modelId="{3D548647-FE70-4347-9E8D-4E0329001148}" type="presParOf" srcId="{9CA5F81C-AF86-44AC-9AE0-8C176DBCFEF3}" destId="{927D3AC4-04CC-4505-B12D-EA6AE0D6F0DB}" srcOrd="11" destOrd="0" presId="urn:microsoft.com/office/officeart/2005/8/layout/radial6"/>
    <dgm:cxn modelId="{734909A9-6FC0-459D-95E1-FE517AE767C6}" type="presParOf" srcId="{9CA5F81C-AF86-44AC-9AE0-8C176DBCFEF3}" destId="{3D75B6E4-CC26-4BD4-BD99-2D9A032D824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5B6E4-CC26-4BD4-BD99-2D9A032D824F}">
      <dsp:nvSpPr>
        <dsp:cNvPr id="0" name=""/>
        <dsp:cNvSpPr/>
      </dsp:nvSpPr>
      <dsp:spPr>
        <a:xfrm>
          <a:off x="1432001" y="493925"/>
          <a:ext cx="3292173" cy="3292173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shade val="90000"/>
            <a:hueOff val="111517"/>
            <a:satOff val="1820"/>
            <a:lumOff val="190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9E2B0-28FA-4AEF-8ED7-5CA1A157A5C7}">
      <dsp:nvSpPr>
        <dsp:cNvPr id="0" name=""/>
        <dsp:cNvSpPr/>
      </dsp:nvSpPr>
      <dsp:spPr>
        <a:xfrm>
          <a:off x="1432001" y="493925"/>
          <a:ext cx="3292173" cy="3292173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shade val="90000"/>
            <a:hueOff val="223033"/>
            <a:satOff val="3641"/>
            <a:lumOff val="381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0AC33-5305-4A8F-BE62-815341F2A3AD}">
      <dsp:nvSpPr>
        <dsp:cNvPr id="0" name=""/>
        <dsp:cNvSpPr/>
      </dsp:nvSpPr>
      <dsp:spPr>
        <a:xfrm>
          <a:off x="1432001" y="493925"/>
          <a:ext cx="3292173" cy="3292173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shade val="90000"/>
            <a:hueOff val="111517"/>
            <a:satOff val="1820"/>
            <a:lumOff val="190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4197-9F2C-4709-9EE9-40372BFACD18}">
      <dsp:nvSpPr>
        <dsp:cNvPr id="0" name=""/>
        <dsp:cNvSpPr/>
      </dsp:nvSpPr>
      <dsp:spPr>
        <a:xfrm>
          <a:off x="1432001" y="493925"/>
          <a:ext cx="3292173" cy="3292173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16DA3-54A6-4369-AB5C-DEC7EBC57971}">
      <dsp:nvSpPr>
        <dsp:cNvPr id="0" name=""/>
        <dsp:cNvSpPr/>
      </dsp:nvSpPr>
      <dsp:spPr>
        <a:xfrm>
          <a:off x="2319838" y="1381762"/>
          <a:ext cx="1516499" cy="1516499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战斗堡垒作用</a:t>
          </a:r>
        </a:p>
      </dsp:txBody>
      <dsp:txXfrm>
        <a:off x="2541924" y="1603848"/>
        <a:ext cx="1072327" cy="1072327"/>
      </dsp:txXfrm>
    </dsp:sp>
    <dsp:sp modelId="{45B70BF6-11A1-428E-BD4E-F66F7AE02EDB}">
      <dsp:nvSpPr>
        <dsp:cNvPr id="0" name=""/>
        <dsp:cNvSpPr/>
      </dsp:nvSpPr>
      <dsp:spPr>
        <a:xfrm>
          <a:off x="2547313" y="1366"/>
          <a:ext cx="1061549" cy="106154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激发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责任感</a:t>
          </a:r>
          <a:endParaRPr lang="zh-CN" altLang="en-US" sz="1400" kern="1200" dirty="0"/>
        </a:p>
      </dsp:txBody>
      <dsp:txXfrm>
        <a:off x="2702773" y="156826"/>
        <a:ext cx="750629" cy="750629"/>
      </dsp:txXfrm>
    </dsp:sp>
    <dsp:sp modelId="{9CBEBB34-EDE0-4AC6-98EF-1D69585C26C5}">
      <dsp:nvSpPr>
        <dsp:cNvPr id="0" name=""/>
        <dsp:cNvSpPr/>
      </dsp:nvSpPr>
      <dsp:spPr>
        <a:xfrm>
          <a:off x="4155184" y="1609237"/>
          <a:ext cx="1061549" cy="1061549"/>
        </a:xfrm>
        <a:prstGeom prst="ellipse">
          <a:avLst/>
        </a:prstGeom>
        <a:solidFill>
          <a:schemeClr val="accent1">
            <a:shade val="50000"/>
            <a:hueOff val="92628"/>
            <a:satOff val="1318"/>
            <a:lumOff val="2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激发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使命感</a:t>
          </a:r>
          <a:endParaRPr lang="zh-CN" altLang="en-US" sz="1400" kern="1200" dirty="0"/>
        </a:p>
      </dsp:txBody>
      <dsp:txXfrm>
        <a:off x="4310644" y="1764697"/>
        <a:ext cx="750629" cy="750629"/>
      </dsp:txXfrm>
    </dsp:sp>
    <dsp:sp modelId="{E14DEC1D-C52B-4ACB-9C75-8705D39677D0}">
      <dsp:nvSpPr>
        <dsp:cNvPr id="0" name=""/>
        <dsp:cNvSpPr/>
      </dsp:nvSpPr>
      <dsp:spPr>
        <a:xfrm>
          <a:off x="2547313" y="3217108"/>
          <a:ext cx="1061549" cy="1061549"/>
        </a:xfrm>
        <a:prstGeom prst="ellipse">
          <a:avLst/>
        </a:prstGeom>
        <a:solidFill>
          <a:schemeClr val="accent1">
            <a:shade val="50000"/>
            <a:hueOff val="185257"/>
            <a:satOff val="2635"/>
            <a:lumOff val="47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激发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成就感</a:t>
          </a:r>
          <a:endParaRPr lang="zh-CN" altLang="en-US" sz="1400" kern="1200" dirty="0"/>
        </a:p>
      </dsp:txBody>
      <dsp:txXfrm>
        <a:off x="2702773" y="3372568"/>
        <a:ext cx="750629" cy="750629"/>
      </dsp:txXfrm>
    </dsp:sp>
    <dsp:sp modelId="{BF0ABBD3-2DAB-4F07-A660-27C9C615027D}">
      <dsp:nvSpPr>
        <dsp:cNvPr id="0" name=""/>
        <dsp:cNvSpPr/>
      </dsp:nvSpPr>
      <dsp:spPr>
        <a:xfrm>
          <a:off x="939442" y="1609237"/>
          <a:ext cx="1061549" cy="1061549"/>
        </a:xfrm>
        <a:prstGeom prst="ellipse">
          <a:avLst/>
        </a:prstGeom>
        <a:solidFill>
          <a:schemeClr val="accent1">
            <a:shade val="50000"/>
            <a:hueOff val="92628"/>
            <a:satOff val="1318"/>
            <a:lumOff val="2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提升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管理</a:t>
          </a:r>
          <a:r>
            <a:rPr lang="zh-CN" altLang="en-US" sz="1400" kern="1200" dirty="0"/>
            <a:t>水平</a:t>
          </a:r>
        </a:p>
      </dsp:txBody>
      <dsp:txXfrm>
        <a:off x="1094902" y="1764697"/>
        <a:ext cx="750629" cy="75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FD04-829E-4169-980B-C02525F090FB}" type="datetimeFigureOut">
              <a:rPr lang="zh-CN" altLang="en-US" smtClean="0"/>
              <a:t>2017/6/29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82DD-D857-4926-B1E5-03349FB69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96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379909-C4F5-49F8-B55B-31B8FB7C7462}" type="datetimeFigureOut">
              <a:rPr lang="zh-CN" altLang="en-US"/>
              <a:pPr>
                <a:defRPr/>
              </a:pPr>
              <a:t>2017/6/29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C003C05-DDB8-4EFC-AE3F-FA01E54927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32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709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81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81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81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07504" y="154155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91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2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1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2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8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Documents and Settings\Administrator\桌面\05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132532"/>
            <a:ext cx="840447" cy="69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779056"/>
            <a:ext cx="9144000" cy="4364444"/>
          </a:xfrm>
          <a:prstGeom prst="rect">
            <a:avLst/>
          </a:prstGeom>
          <a:solidFill>
            <a:srgbClr val="FFFFDD">
              <a:alpha val="9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1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4555"/>
            <a:ext cx="713716" cy="698984"/>
          </a:xfrm>
          <a:prstGeom prst="rect">
            <a:avLst/>
          </a:prstGeom>
          <a:noFill/>
          <a:effectLst>
            <a:outerShdw blurRad="50800" dist="38100" dir="5400000" sx="98000" sy="98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779056"/>
            <a:ext cx="914400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8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hf hdr="0" ftr="0" dt="0"/>
  <p:txStyles>
    <p:titleStyle>
      <a:lvl1pPr algn="l" defTabSz="815722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华文细黑" pitchFamily="2" charset="-122"/>
          <a:ea typeface="华文细黑" pitchFamily="2" charset="-122"/>
          <a:cs typeface="+mj-cs"/>
        </a:defRPr>
      </a:lvl1pPr>
      <a:lvl2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2pPr>
      <a:lvl3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3pPr>
      <a:lvl4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4pPr>
      <a:lvl5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5pPr>
      <a:lvl6pPr marL="45705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6pPr>
      <a:lvl7pPr marL="91411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7pPr>
      <a:lvl8pPr marL="137117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8pPr>
      <a:lvl9pPr marL="1828233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06293" indent="-306293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3369" indent="-255508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2pPr>
      <a:lvl3pPr marL="1020447" indent="-204725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3pPr>
      <a:lvl4pPr marL="1428306" indent="-204725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4pPr>
      <a:lvl5pPr marL="1836168" indent="-204725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5pPr>
      <a:lvl6pPr marL="2513821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8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5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7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3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1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8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6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iagBrick">
          <a:fgClr>
            <a:srgbClr val="F0F4F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hf hdr="0" ftr="0" dt="0"/>
  <p:txStyles>
    <p:titleStyle>
      <a:lvl1pPr algn="l" defTabSz="815722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华文细黑" pitchFamily="2" charset="-122"/>
          <a:ea typeface="华文细黑" pitchFamily="2" charset="-122"/>
          <a:cs typeface="+mj-cs"/>
        </a:defRPr>
      </a:lvl1pPr>
      <a:lvl2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2pPr>
      <a:lvl3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3pPr>
      <a:lvl4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4pPr>
      <a:lvl5pPr algn="l" defTabSz="815722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华文细黑" pitchFamily="2" charset="-122"/>
          <a:ea typeface="华文细黑" pitchFamily="2" charset="-122"/>
        </a:defRPr>
      </a:lvl5pPr>
      <a:lvl6pPr marL="45705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6pPr>
      <a:lvl7pPr marL="91411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7pPr>
      <a:lvl8pPr marL="137117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8pPr>
      <a:lvl9pPr marL="1828233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06293" indent="-306293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663369" indent="-255508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2pPr>
      <a:lvl3pPr marL="1020447" indent="-204725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3pPr>
      <a:lvl4pPr marL="1428306" indent="-204725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4pPr>
      <a:lvl5pPr marL="1836168" indent="-204725" algn="l" defTabSz="81572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5pPr>
      <a:lvl6pPr marL="2513821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8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37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95" indent="-228529" algn="l" defTabSz="9141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7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5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3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1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0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8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6" algn="l" defTabSz="9141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PowerPoint_____1.pptx"/><Relationship Id="rId10" Type="http://schemas.openxmlformats.org/officeDocument/2006/relationships/image" Target="../media/image31.jpe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53616"/>
            <a:ext cx="9144000" cy="9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37371"/>
            <a:ext cx="1093381" cy="1070812"/>
          </a:xfrm>
          <a:prstGeom prst="rect">
            <a:avLst/>
          </a:prstGeom>
          <a:noFill/>
          <a:effectLst>
            <a:outerShdw blurRad="50800" dist="38100" dir="5400000" sx="98000" sy="98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Documents and Settings\Administrator\桌面\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911422"/>
            <a:ext cx="1147953" cy="9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1697464"/>
            <a:ext cx="8492769" cy="1882397"/>
          </a:xfrm>
          <a:prstGeom prst="rect">
            <a:avLst/>
          </a:prstGeom>
        </p:spPr>
        <p:txBody>
          <a:bodyPr/>
          <a:lstStyle>
            <a:lvl1pPr algn="l" defTabSz="815722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+mj-cs"/>
              </a:defRPr>
            </a:lvl1pPr>
            <a:lvl2pPr algn="l" defTabSz="815722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2pPr>
            <a:lvl3pPr algn="l" defTabSz="815722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3pPr>
            <a:lvl4pPr algn="l" defTabSz="815722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4pPr>
            <a:lvl5pPr algn="l" defTabSz="815722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5pPr>
            <a:lvl6pPr marL="4570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6pPr>
            <a:lvl7pPr marL="91411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7pPr>
            <a:lvl8pPr marL="1371175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8pPr>
            <a:lvl9pPr marL="1828233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注入正能量  激发新活力</a:t>
            </a:r>
            <a:endParaRPr lang="en-US" altLang="zh-C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“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聚力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·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率先我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行动”机关党支部汇报</a:t>
            </a:r>
            <a:endParaRPr lang="zh-CN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332884" y="3730396"/>
            <a:ext cx="2664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2017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年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6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月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29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日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4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7584" y="267494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“两学一做”学习教育特色活动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支部</a:t>
            </a:r>
            <a:r>
              <a:rPr lang="zh-CN" altLang="en-US" sz="20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共建活动</a:t>
            </a:r>
            <a:endParaRPr lang="zh-CN" altLang="en-US" sz="2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 descr="G:\IMG_9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20" y="916753"/>
            <a:ext cx="2808845" cy="21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IMG_9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93" y="915566"/>
            <a:ext cx="2952328" cy="39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IMG_9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6753"/>
            <a:ext cx="2808846" cy="21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24062" y="32207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6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日，机关党支部联合新微集团党支部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共同组织党员参观位于上海光源的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“电子能谱实验站”。该平台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月、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月，两条光束顺利出光，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年中期投入试运营。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67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7584" y="267494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“两学一做”学习教育特色活动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支部</a:t>
            </a:r>
            <a:r>
              <a:rPr lang="zh-CN" altLang="en-US" sz="20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共建活动</a:t>
            </a:r>
            <a:endParaRPr lang="zh-CN" altLang="en-US" sz="2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 descr="G:\DSC_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7233"/>
            <a:ext cx="2651622" cy="176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SC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42" y="1497233"/>
            <a:ext cx="2651621" cy="1761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20509" y="3597203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结合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职能部门业务特点，与八党支部共建，每年联合赴全国各地重点高校，宣讲所况。大学生暑期夏令营联合参观八室，并共同探讨研究生的培养与管理工作。</a:t>
            </a:r>
            <a:endParaRPr lang="zh-CN" altLang="en-US" sz="1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2" name="Picture 4" descr="G:\IMG_9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6877"/>
            <a:ext cx="2375262" cy="178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339752" y="2355726"/>
            <a:ext cx="4366187" cy="1311275"/>
            <a:chOff x="4772" y="0"/>
            <a:chExt cx="6875" cy="2065"/>
          </a:xfrm>
        </p:grpSpPr>
        <p:sp>
          <p:nvSpPr>
            <p:cNvPr id="11" name="椭圆 10"/>
            <p:cNvSpPr/>
            <p:nvPr/>
          </p:nvSpPr>
          <p:spPr>
            <a:xfrm>
              <a:off x="4782" y="55"/>
              <a:ext cx="768" cy="76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r>
                <a:rPr lang="en-US" altLang="x-none" sz="2400" dirty="0">
                  <a:solidFill>
                    <a:srgbClr val="FFFFFF"/>
                  </a:solidFill>
                  <a:latin typeface="Broadway" panose="04040905080B02020502" pitchFamily="2" charset="0"/>
                  <a:ea typeface="幼圆" panose="02010509060101010101" pitchFamily="1" charset="-122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72" y="1242"/>
              <a:ext cx="768" cy="76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r>
                <a:rPr lang="en-US" altLang="x-none" sz="2400" dirty="0">
                  <a:solidFill>
                    <a:srgbClr val="FFFFFF"/>
                  </a:solidFill>
                  <a:latin typeface="Broadway" panose="04040905080B02020502" pitchFamily="2" charset="0"/>
                  <a:ea typeface="幼圆" panose="02010509060101010101" pitchFamily="1" charset="-122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endParaRPr>
            </a:p>
          </p:txBody>
        </p:sp>
        <p:sp>
          <p:nvSpPr>
            <p:cNvPr id="16" name="任意多边形 17"/>
            <p:cNvSpPr/>
            <p:nvPr/>
          </p:nvSpPr>
          <p:spPr>
            <a:xfrm>
              <a:off x="5420" y="0"/>
              <a:ext cx="6227" cy="877"/>
            </a:xfrm>
            <a:custGeom>
              <a:avLst/>
              <a:gdLst>
                <a:gd name="txL" fmla="*/ 0 w 3954840"/>
                <a:gd name="txT" fmla="*/ 0 h 557348"/>
                <a:gd name="txR" fmla="*/ 3954840 w 3954840"/>
                <a:gd name="txB" fmla="*/ 557348 h 557348"/>
              </a:gdLst>
              <a:ahLst/>
              <a:cxnLst>
                <a:cxn ang="0">
                  <a:pos x="0" y="0"/>
                </a:cxn>
                <a:cxn ang="0">
                  <a:pos x="3835139" y="0"/>
                </a:cxn>
                <a:cxn ang="0">
                  <a:pos x="3954462" y="92870"/>
                </a:cxn>
                <a:cxn ang="0">
                  <a:pos x="3954462" y="464342"/>
                </a:cxn>
                <a:cxn ang="0">
                  <a:pos x="3835139" y="557212"/>
                </a:cxn>
                <a:cxn ang="0">
                  <a:pos x="0" y="557212"/>
                </a:cxn>
                <a:cxn ang="0">
                  <a:pos x="45934" y="532284"/>
                </a:cxn>
                <a:cxn ang="0">
                  <a:pos x="180833" y="278606"/>
                </a:cxn>
                <a:cxn ang="0">
                  <a:pos x="45934" y="24928"/>
                </a:cxn>
              </a:cxnLst>
              <a:rect l="txL" t="txT" r="txR" b="tx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lIns="252000" tIns="36000" rIns="36000" bIns="36000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机关</a:t>
              </a:r>
              <a:r>
                <a:rPr lang="zh-CN" altLang="en-US" sz="2000" b="1" dirty="0" smtClean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党支部</a:t>
              </a:r>
              <a:r>
                <a:rPr lang="zh-CN" altLang="en-US" sz="2000" b="1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概况</a:t>
              </a:r>
            </a:p>
          </p:txBody>
        </p:sp>
        <p:sp>
          <p:nvSpPr>
            <p:cNvPr id="17" name="任意多边形 19"/>
            <p:cNvSpPr/>
            <p:nvPr/>
          </p:nvSpPr>
          <p:spPr>
            <a:xfrm>
              <a:off x="5410" y="1187"/>
              <a:ext cx="6227" cy="878"/>
            </a:xfrm>
            <a:custGeom>
              <a:avLst/>
              <a:gdLst>
                <a:gd name="txL" fmla="*/ 0 w 3954840"/>
                <a:gd name="txT" fmla="*/ 0 h 557348"/>
                <a:gd name="txR" fmla="*/ 3954840 w 3954840"/>
                <a:gd name="txB" fmla="*/ 557348 h 557348"/>
              </a:gdLst>
              <a:ahLst/>
              <a:cxnLst>
                <a:cxn ang="0">
                  <a:pos x="0" y="0"/>
                </a:cxn>
                <a:cxn ang="0">
                  <a:pos x="3835139" y="0"/>
                </a:cxn>
                <a:cxn ang="0">
                  <a:pos x="3954462" y="92870"/>
                </a:cxn>
                <a:cxn ang="0">
                  <a:pos x="3954462" y="464343"/>
                </a:cxn>
                <a:cxn ang="0">
                  <a:pos x="3835139" y="557213"/>
                </a:cxn>
                <a:cxn ang="0">
                  <a:pos x="0" y="557213"/>
                </a:cxn>
                <a:cxn ang="0">
                  <a:pos x="45934" y="532285"/>
                </a:cxn>
                <a:cxn ang="0">
                  <a:pos x="180833" y="278607"/>
                </a:cxn>
                <a:cxn ang="0">
                  <a:pos x="45934" y="24928"/>
                </a:cxn>
              </a:cxnLst>
              <a:rect l="txL" t="txT" r="txR" b="tx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lIns="252000" tIns="36000" rIns="36000" bIns="36000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zh-CN" altLang="en-US" sz="2000" b="1" dirty="0" smtClean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特色汇报</a:t>
              </a:r>
              <a:endParaRPr lang="zh-CN" altLang="en-US" sz="2000" b="1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2" name="文本框 103"/>
          <p:cNvSpPr txBox="1"/>
          <p:nvPr/>
        </p:nvSpPr>
        <p:spPr>
          <a:xfrm>
            <a:off x="3563888" y="1419622"/>
            <a:ext cx="1837292" cy="4527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汇报提纲</a:t>
            </a:r>
          </a:p>
        </p:txBody>
      </p:sp>
      <p:sp>
        <p:nvSpPr>
          <p:cNvPr id="9" name="任意多边形 19"/>
          <p:cNvSpPr/>
          <p:nvPr/>
        </p:nvSpPr>
        <p:spPr>
          <a:xfrm>
            <a:off x="2751285" y="3939902"/>
            <a:ext cx="3954654" cy="557530"/>
          </a:xfrm>
          <a:custGeom>
            <a:avLst/>
            <a:gdLst>
              <a:gd name="txL" fmla="*/ 0 w 3954840"/>
              <a:gd name="txT" fmla="*/ 0 h 557348"/>
              <a:gd name="txR" fmla="*/ 3954840 w 3954840"/>
              <a:gd name="txB" fmla="*/ 557348 h 557348"/>
            </a:gdLst>
            <a:ahLst/>
            <a:cxnLst>
              <a:cxn ang="0">
                <a:pos x="0" y="0"/>
              </a:cxn>
              <a:cxn ang="0">
                <a:pos x="3835139" y="0"/>
              </a:cxn>
              <a:cxn ang="0">
                <a:pos x="3954462" y="92870"/>
              </a:cxn>
              <a:cxn ang="0">
                <a:pos x="3954462" y="464343"/>
              </a:cxn>
              <a:cxn ang="0">
                <a:pos x="3835139" y="557213"/>
              </a:cxn>
              <a:cxn ang="0">
                <a:pos x="0" y="557213"/>
              </a:cxn>
              <a:cxn ang="0">
                <a:pos x="45934" y="532285"/>
              </a:cxn>
              <a:cxn ang="0">
                <a:pos x="180833" y="278607"/>
              </a:cxn>
              <a:cxn ang="0">
                <a:pos x="45934" y="24928"/>
              </a:cxn>
            </a:cxnLst>
            <a:rect l="txL" t="txT" r="txR" b="tx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lIns="252000" tIns="36000" rIns="36000" bIns="36000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工作开展情况</a:t>
            </a:r>
            <a:endParaRPr lang="zh-CN" altLang="en-US" sz="20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76649" y="3951314"/>
            <a:ext cx="487743" cy="48768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altLang="zh-CN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roadway" panose="04040905080B02020502" pitchFamily="2" charset="0"/>
              <a:ea typeface="幼圆" panose="02010509060101010101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00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4806"/>
            <a:ext cx="2808312" cy="18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7504" y="2836430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</a:t>
            </a:r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机关党支部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召开新春座谈会</a:t>
            </a:r>
            <a:endParaRPr lang="zh-CN" altLang="en-US" sz="1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25622"/>
            <a:ext cx="2808310" cy="186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096244" y="2815761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日参加</a:t>
            </a:r>
            <a:r>
              <a:rPr lang="en-US" altLang="zh-CN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2017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知识产权宣传周活动</a:t>
            </a:r>
            <a:endParaRPr lang="zh-CN" altLang="en-US" sz="1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165233"/>
              </p:ext>
            </p:extLst>
          </p:nvPr>
        </p:nvGraphicFramePr>
        <p:xfrm>
          <a:off x="6332491" y="954724"/>
          <a:ext cx="2509232" cy="188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演示文稿" r:id="rId5" imgW="4570501" imgH="3427618" progId="PowerPoint.Show.12">
                  <p:embed/>
                </p:oleObj>
              </mc:Choice>
              <mc:Fallback>
                <p:oleObj name="演示文稿" r:id="rId5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2491" y="954724"/>
                        <a:ext cx="2509232" cy="1881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881568" y="2801162"/>
            <a:ext cx="3262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“最美科学人，身边的黄大年”主题演讲比赛</a:t>
            </a:r>
          </a:p>
        </p:txBody>
      </p:sp>
      <p:sp>
        <p:nvSpPr>
          <p:cNvPr id="9" name="矩形 8"/>
          <p:cNvSpPr/>
          <p:nvPr/>
        </p:nvSpPr>
        <p:spPr>
          <a:xfrm>
            <a:off x="107504" y="465998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华夏演讲的“</a:t>
            </a:r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生命为祖国澎湃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12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荣获三等奖</a:t>
            </a:r>
            <a:endParaRPr lang="zh-CN" altLang="en-US" sz="1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5854" y="4752313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支部的活力离不开团队建设</a:t>
            </a:r>
            <a:endParaRPr lang="zh-CN" altLang="en-US" sz="1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9" name="Picture 5" descr="c:\users\x\Desktop\QQ截图2017062822535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44" y="3275127"/>
            <a:ext cx="2270546" cy="13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5903162" y="4768318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1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日，组织党员户外开展团队建设活动</a:t>
            </a:r>
            <a:endParaRPr lang="zh-CN" altLang="en-US" sz="1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53" name="Picture 9" descr="G:\党支部工作\101D3100\DSC_01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34" y="3246335"/>
            <a:ext cx="1933110" cy="12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党支部工作\101D3100\DSC_01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33428"/>
            <a:ext cx="1648051" cy="10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G:\IMG_9651_副本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3" y="3191534"/>
            <a:ext cx="2235493" cy="14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党支部工作\101D3100\DSC_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71" y="-860230"/>
            <a:ext cx="9211371" cy="61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02554" y="3507854"/>
            <a:ext cx="8521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8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谢谢！</a:t>
            </a:r>
            <a:endParaRPr lang="zh-CN" altLang="en-US" sz="78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1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346103" y="2390651"/>
            <a:ext cx="487743" cy="487045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altLang="x-none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rPr>
              <a:t>1</a:t>
            </a:r>
            <a:endParaRPr lang="zh-CN" altLang="en-US" sz="2400" dirty="0">
              <a:solidFill>
                <a:srgbClr val="FFFFFF"/>
              </a:solidFill>
              <a:latin typeface="Broadway" panose="04040905080B02020502" pitchFamily="2" charset="0"/>
              <a:ea typeface="幼圆" panose="02010509060101010101" pitchFamily="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339752" y="3144396"/>
            <a:ext cx="487743" cy="48768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altLang="x-none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roadway" panose="04040905080B02020502" pitchFamily="2" charset="0"/>
              <a:ea typeface="幼圆" panose="02010509060101010101" pitchFamily="1" charset="-122"/>
            </a:endParaRPr>
          </a:p>
        </p:txBody>
      </p:sp>
      <p:sp>
        <p:nvSpPr>
          <p:cNvPr id="16" name="任意多边形 17"/>
          <p:cNvSpPr/>
          <p:nvPr/>
        </p:nvSpPr>
        <p:spPr>
          <a:xfrm>
            <a:off x="2751285" y="2355726"/>
            <a:ext cx="3954654" cy="556895"/>
          </a:xfrm>
          <a:custGeom>
            <a:avLst/>
            <a:gdLst>
              <a:gd name="txL" fmla="*/ 0 w 3954840"/>
              <a:gd name="txT" fmla="*/ 0 h 557348"/>
              <a:gd name="txR" fmla="*/ 3954840 w 3954840"/>
              <a:gd name="txB" fmla="*/ 557348 h 557348"/>
            </a:gdLst>
            <a:ahLst/>
            <a:cxnLst>
              <a:cxn ang="0">
                <a:pos x="0" y="0"/>
              </a:cxn>
              <a:cxn ang="0">
                <a:pos x="3835139" y="0"/>
              </a:cxn>
              <a:cxn ang="0">
                <a:pos x="3954462" y="92870"/>
              </a:cxn>
              <a:cxn ang="0">
                <a:pos x="3954462" y="464342"/>
              </a:cxn>
              <a:cxn ang="0">
                <a:pos x="3835139" y="557212"/>
              </a:cxn>
              <a:cxn ang="0">
                <a:pos x="0" y="557212"/>
              </a:cxn>
              <a:cxn ang="0">
                <a:pos x="45934" y="532284"/>
              </a:cxn>
              <a:cxn ang="0">
                <a:pos x="180833" y="278606"/>
              </a:cxn>
              <a:cxn ang="0">
                <a:pos x="45934" y="24928"/>
              </a:cxn>
            </a:cxnLst>
            <a:rect l="txL" t="txT" r="txR" b="tx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lIns="252000" tIns="36000" rIns="36000" bIns="36000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000" b="1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机关</a:t>
            </a:r>
            <a:r>
              <a:rPr lang="zh-CN" altLang="en-US" sz="20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党支部</a:t>
            </a:r>
            <a:r>
              <a:rPr lang="zh-CN" altLang="en-US" sz="2000" b="1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概况</a:t>
            </a:r>
          </a:p>
        </p:txBody>
      </p:sp>
      <p:sp>
        <p:nvSpPr>
          <p:cNvPr id="17" name="任意多边形 19"/>
          <p:cNvSpPr/>
          <p:nvPr/>
        </p:nvSpPr>
        <p:spPr>
          <a:xfrm>
            <a:off x="2744934" y="3109471"/>
            <a:ext cx="3954654" cy="557530"/>
          </a:xfrm>
          <a:custGeom>
            <a:avLst/>
            <a:gdLst>
              <a:gd name="txL" fmla="*/ 0 w 3954840"/>
              <a:gd name="txT" fmla="*/ 0 h 557348"/>
              <a:gd name="txR" fmla="*/ 3954840 w 3954840"/>
              <a:gd name="txB" fmla="*/ 557348 h 557348"/>
            </a:gdLst>
            <a:ahLst/>
            <a:cxnLst>
              <a:cxn ang="0">
                <a:pos x="0" y="0"/>
              </a:cxn>
              <a:cxn ang="0">
                <a:pos x="3835139" y="0"/>
              </a:cxn>
              <a:cxn ang="0">
                <a:pos x="3954462" y="92870"/>
              </a:cxn>
              <a:cxn ang="0">
                <a:pos x="3954462" y="464343"/>
              </a:cxn>
              <a:cxn ang="0">
                <a:pos x="3835139" y="557213"/>
              </a:cxn>
              <a:cxn ang="0">
                <a:pos x="0" y="557213"/>
              </a:cxn>
              <a:cxn ang="0">
                <a:pos x="45934" y="532285"/>
              </a:cxn>
              <a:cxn ang="0">
                <a:pos x="180833" y="278607"/>
              </a:cxn>
              <a:cxn ang="0">
                <a:pos x="45934" y="24928"/>
              </a:cxn>
            </a:cxnLst>
            <a:rect l="txL" t="txT" r="txR" b="tx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lIns="252000" tIns="36000" rIns="36000" bIns="36000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特色汇报</a:t>
            </a:r>
            <a:endParaRPr lang="zh-CN" altLang="en-US" sz="20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文本框 103"/>
          <p:cNvSpPr txBox="1"/>
          <p:nvPr/>
        </p:nvSpPr>
        <p:spPr>
          <a:xfrm>
            <a:off x="3563888" y="1419622"/>
            <a:ext cx="1837292" cy="4527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汇报提纲</a:t>
            </a:r>
          </a:p>
        </p:txBody>
      </p:sp>
      <p:sp>
        <p:nvSpPr>
          <p:cNvPr id="9" name="任意多边形 19"/>
          <p:cNvSpPr/>
          <p:nvPr/>
        </p:nvSpPr>
        <p:spPr>
          <a:xfrm>
            <a:off x="2751285" y="3939902"/>
            <a:ext cx="3954654" cy="557530"/>
          </a:xfrm>
          <a:custGeom>
            <a:avLst/>
            <a:gdLst>
              <a:gd name="txL" fmla="*/ 0 w 3954840"/>
              <a:gd name="txT" fmla="*/ 0 h 557348"/>
              <a:gd name="txR" fmla="*/ 3954840 w 3954840"/>
              <a:gd name="txB" fmla="*/ 557348 h 557348"/>
            </a:gdLst>
            <a:ahLst/>
            <a:cxnLst>
              <a:cxn ang="0">
                <a:pos x="0" y="0"/>
              </a:cxn>
              <a:cxn ang="0">
                <a:pos x="3835139" y="0"/>
              </a:cxn>
              <a:cxn ang="0">
                <a:pos x="3954462" y="92870"/>
              </a:cxn>
              <a:cxn ang="0">
                <a:pos x="3954462" y="464343"/>
              </a:cxn>
              <a:cxn ang="0">
                <a:pos x="3835139" y="557213"/>
              </a:cxn>
              <a:cxn ang="0">
                <a:pos x="0" y="557213"/>
              </a:cxn>
              <a:cxn ang="0">
                <a:pos x="45934" y="532285"/>
              </a:cxn>
              <a:cxn ang="0">
                <a:pos x="180833" y="278607"/>
              </a:cxn>
              <a:cxn ang="0">
                <a:pos x="45934" y="24928"/>
              </a:cxn>
            </a:cxnLst>
            <a:rect l="txL" t="txT" r="txR" b="tx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lIns="252000" tIns="36000" rIns="36000" bIns="36000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工作开展情况</a:t>
            </a:r>
            <a:endParaRPr lang="zh-CN" altLang="en-US" sz="20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76649" y="3951314"/>
            <a:ext cx="487743" cy="48768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altLang="zh-CN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rPr>
              <a:t>3</a:t>
            </a:r>
            <a:endParaRPr lang="zh-CN" altLang="en-US" sz="2400" dirty="0">
              <a:solidFill>
                <a:srgbClr val="FFFFFF"/>
              </a:solidFill>
              <a:latin typeface="Broadway" panose="04040905080B02020502" pitchFamily="2" charset="0"/>
              <a:ea typeface="幼圆" panose="02010509060101010101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43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9632" y="26749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机关党支部党员情况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220072" y="1228001"/>
            <a:ext cx="3456384" cy="1938992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-35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岁党员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人，占党员总数的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40%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-40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岁党员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人，占党员总数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27%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岁以上党员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人；占党员总数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30%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528" y="1228001"/>
            <a:ext cx="4680520" cy="3416320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支部共有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党员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其中院士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名（邹世昌、王曦）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中层干部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名（职能部门负责人）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高级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主管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（陈栋、肖宏广、 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倚剑、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侯燕君、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李华）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积极分子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名（龚晴、孙吉成）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220072" y="3181125"/>
            <a:ext cx="3456384" cy="1477328"/>
          </a:xfrm>
          <a:prstGeom prst="rect">
            <a:avLst/>
          </a:prstGeom>
          <a:noFill/>
          <a:ln w="38100">
            <a:solidFill>
              <a:srgbClr val="FF66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硕士以上学历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人，占党员总数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33%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；本科学历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人，占党员总数</a:t>
            </a: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60%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7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673190609"/>
              </p:ext>
            </p:extLst>
          </p:nvPr>
        </p:nvGraphicFramePr>
        <p:xfrm>
          <a:off x="3131840" y="699542"/>
          <a:ext cx="6156176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23528" y="1347614"/>
            <a:ext cx="3600400" cy="3323987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机关党支部的目标是：</a:t>
            </a:r>
            <a:endParaRPr lang="en-US" altLang="zh-CN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围绕所“一三五”的战略目标，以加强管理为核心，充分调动职能部门党员的积极性，激发支部党员的责任感、使命感、成就感，创新管理水平更好的服务科研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4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2339752" y="3144396"/>
            <a:ext cx="487743" cy="487680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r>
              <a:rPr lang="en-US" altLang="x-none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rPr>
              <a:t>2</a:t>
            </a:r>
            <a:endParaRPr lang="zh-CN" altLang="en-US" sz="2400" dirty="0">
              <a:solidFill>
                <a:srgbClr val="FFFFFF"/>
              </a:solidFill>
              <a:latin typeface="Broadway" panose="04040905080B02020502" pitchFamily="2" charset="0"/>
              <a:ea typeface="幼圆" panose="02010509060101010101" pitchFamily="1" charset="-122"/>
            </a:endParaRPr>
          </a:p>
        </p:txBody>
      </p:sp>
      <p:sp>
        <p:nvSpPr>
          <p:cNvPr id="17" name="任意多边形 19"/>
          <p:cNvSpPr/>
          <p:nvPr/>
        </p:nvSpPr>
        <p:spPr>
          <a:xfrm>
            <a:off x="2744934" y="3109471"/>
            <a:ext cx="3954654" cy="557530"/>
          </a:xfrm>
          <a:custGeom>
            <a:avLst/>
            <a:gdLst>
              <a:gd name="txL" fmla="*/ 0 w 3954840"/>
              <a:gd name="txT" fmla="*/ 0 h 557348"/>
              <a:gd name="txR" fmla="*/ 3954840 w 3954840"/>
              <a:gd name="txB" fmla="*/ 557348 h 557348"/>
            </a:gdLst>
            <a:ahLst/>
            <a:cxnLst>
              <a:cxn ang="0">
                <a:pos x="0" y="0"/>
              </a:cxn>
              <a:cxn ang="0">
                <a:pos x="3835139" y="0"/>
              </a:cxn>
              <a:cxn ang="0">
                <a:pos x="3954462" y="92870"/>
              </a:cxn>
              <a:cxn ang="0">
                <a:pos x="3954462" y="464343"/>
              </a:cxn>
              <a:cxn ang="0">
                <a:pos x="3835139" y="557213"/>
              </a:cxn>
              <a:cxn ang="0">
                <a:pos x="0" y="557213"/>
              </a:cxn>
              <a:cxn ang="0">
                <a:pos x="45934" y="532285"/>
              </a:cxn>
              <a:cxn ang="0">
                <a:pos x="180833" y="278607"/>
              </a:cxn>
              <a:cxn ang="0">
                <a:pos x="45934" y="24928"/>
              </a:cxn>
            </a:cxnLst>
            <a:rect l="txL" t="txT" r="txR" b="tx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 lIns="252000" tIns="36000" rIns="36000" bIns="36000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000" b="1" dirty="0" smtClean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特色汇报</a:t>
            </a:r>
            <a:endParaRPr lang="zh-CN" altLang="en-US" sz="2000" b="1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文本框 103"/>
          <p:cNvSpPr txBox="1"/>
          <p:nvPr/>
        </p:nvSpPr>
        <p:spPr>
          <a:xfrm>
            <a:off x="3563888" y="1419622"/>
            <a:ext cx="1837292" cy="4527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2800" dirty="0">
                <a:solidFill>
                  <a:schemeClr val="accent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汇报提纲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46103" y="2355726"/>
            <a:ext cx="4359836" cy="2141706"/>
            <a:chOff x="2346103" y="2355726"/>
            <a:chExt cx="4359836" cy="2141706"/>
          </a:xfrm>
        </p:grpSpPr>
        <p:sp>
          <p:nvSpPr>
            <p:cNvPr id="11" name="椭圆 10"/>
            <p:cNvSpPr/>
            <p:nvPr/>
          </p:nvSpPr>
          <p:spPr>
            <a:xfrm>
              <a:off x="2346103" y="2390651"/>
              <a:ext cx="487743" cy="487045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r>
                <a:rPr lang="en-US" altLang="x-none" sz="2400" dirty="0">
                  <a:solidFill>
                    <a:srgbClr val="FFFFFF"/>
                  </a:solidFill>
                  <a:latin typeface="Broadway" panose="04040905080B02020502" pitchFamily="2" charset="0"/>
                  <a:ea typeface="幼圆" panose="02010509060101010101" pitchFamily="1" charset="-122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endParaRPr>
            </a:p>
          </p:txBody>
        </p:sp>
        <p:sp>
          <p:nvSpPr>
            <p:cNvPr id="16" name="任意多边形 17"/>
            <p:cNvSpPr/>
            <p:nvPr/>
          </p:nvSpPr>
          <p:spPr>
            <a:xfrm>
              <a:off x="2751285" y="2355726"/>
              <a:ext cx="3954654" cy="556895"/>
            </a:xfrm>
            <a:custGeom>
              <a:avLst/>
              <a:gdLst>
                <a:gd name="txL" fmla="*/ 0 w 3954840"/>
                <a:gd name="txT" fmla="*/ 0 h 557348"/>
                <a:gd name="txR" fmla="*/ 3954840 w 3954840"/>
                <a:gd name="txB" fmla="*/ 557348 h 557348"/>
              </a:gdLst>
              <a:ahLst/>
              <a:cxnLst>
                <a:cxn ang="0">
                  <a:pos x="0" y="0"/>
                </a:cxn>
                <a:cxn ang="0">
                  <a:pos x="3835139" y="0"/>
                </a:cxn>
                <a:cxn ang="0">
                  <a:pos x="3954462" y="92870"/>
                </a:cxn>
                <a:cxn ang="0">
                  <a:pos x="3954462" y="464342"/>
                </a:cxn>
                <a:cxn ang="0">
                  <a:pos x="3835139" y="557212"/>
                </a:cxn>
                <a:cxn ang="0">
                  <a:pos x="0" y="557212"/>
                </a:cxn>
                <a:cxn ang="0">
                  <a:pos x="45934" y="532284"/>
                </a:cxn>
                <a:cxn ang="0">
                  <a:pos x="180833" y="278606"/>
                </a:cxn>
                <a:cxn ang="0">
                  <a:pos x="45934" y="24928"/>
                </a:cxn>
              </a:cxnLst>
              <a:rect l="txL" t="txT" r="txR" b="tx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lIns="252000" tIns="36000" rIns="36000" bIns="36000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机关</a:t>
              </a:r>
              <a:r>
                <a:rPr lang="zh-CN" altLang="en-US" sz="2000" b="1" dirty="0" smtClean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党支部</a:t>
              </a:r>
              <a:r>
                <a:rPr lang="zh-CN" altLang="en-US" sz="2000" b="1" dirty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概况</a:t>
              </a:r>
            </a:p>
          </p:txBody>
        </p:sp>
        <p:sp>
          <p:nvSpPr>
            <p:cNvPr id="9" name="任意多边形 19"/>
            <p:cNvSpPr/>
            <p:nvPr/>
          </p:nvSpPr>
          <p:spPr>
            <a:xfrm>
              <a:off x="2751285" y="3939902"/>
              <a:ext cx="3954654" cy="557530"/>
            </a:xfrm>
            <a:custGeom>
              <a:avLst/>
              <a:gdLst>
                <a:gd name="txL" fmla="*/ 0 w 3954840"/>
                <a:gd name="txT" fmla="*/ 0 h 557348"/>
                <a:gd name="txR" fmla="*/ 3954840 w 3954840"/>
                <a:gd name="txB" fmla="*/ 557348 h 557348"/>
              </a:gdLst>
              <a:ahLst/>
              <a:cxnLst>
                <a:cxn ang="0">
                  <a:pos x="0" y="0"/>
                </a:cxn>
                <a:cxn ang="0">
                  <a:pos x="3835139" y="0"/>
                </a:cxn>
                <a:cxn ang="0">
                  <a:pos x="3954462" y="92870"/>
                </a:cxn>
                <a:cxn ang="0">
                  <a:pos x="3954462" y="464343"/>
                </a:cxn>
                <a:cxn ang="0">
                  <a:pos x="3835139" y="557213"/>
                </a:cxn>
                <a:cxn ang="0">
                  <a:pos x="0" y="557213"/>
                </a:cxn>
                <a:cxn ang="0">
                  <a:pos x="45934" y="532285"/>
                </a:cxn>
                <a:cxn ang="0">
                  <a:pos x="180833" y="278607"/>
                </a:cxn>
                <a:cxn ang="0">
                  <a:pos x="45934" y="24928"/>
                </a:cxn>
              </a:cxnLst>
              <a:rect l="txL" t="txT" r="txR" b="txB"/>
              <a:pathLst>
                <a:path w="3954840" h="557348">
                  <a:moveTo>
                    <a:pt x="0" y="0"/>
                  </a:moveTo>
                  <a:lnTo>
                    <a:pt x="3835506" y="0"/>
                  </a:lnTo>
                  <a:cubicBezTo>
                    <a:pt x="3901412" y="0"/>
                    <a:pt x="3954840" y="41590"/>
                    <a:pt x="3954840" y="92893"/>
                  </a:cubicBezTo>
                  <a:lnTo>
                    <a:pt x="3954840" y="464455"/>
                  </a:lnTo>
                  <a:cubicBezTo>
                    <a:pt x="3954840" y="515758"/>
                    <a:pt x="3901412" y="557348"/>
                    <a:pt x="3835506" y="557348"/>
                  </a:cubicBezTo>
                  <a:lnTo>
                    <a:pt x="0" y="557348"/>
                  </a:lnTo>
                  <a:lnTo>
                    <a:pt x="45938" y="532414"/>
                  </a:lnTo>
                  <a:cubicBezTo>
                    <a:pt x="127334" y="477424"/>
                    <a:pt x="180850" y="384299"/>
                    <a:pt x="180850" y="278674"/>
                  </a:cubicBezTo>
                  <a:cubicBezTo>
                    <a:pt x="180850" y="173050"/>
                    <a:pt x="127334" y="79925"/>
                    <a:pt x="45938" y="249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lIns="252000" tIns="36000" rIns="36000" bIns="36000"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zh-CN" altLang="en-US" sz="2000" b="1" dirty="0" smtClean="0">
                  <a:solidFill>
                    <a:srgbClr val="FFFFFF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工作开展情况</a:t>
              </a:r>
              <a:endParaRPr lang="zh-CN" altLang="en-US" sz="2000" b="1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76649" y="3951314"/>
              <a:ext cx="487743" cy="48768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lvl="5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lvl="6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lvl="7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lvl="8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1" hangingPunct="1"/>
              <a:r>
                <a:rPr lang="en-US" altLang="zh-CN" sz="2400" dirty="0">
                  <a:solidFill>
                    <a:srgbClr val="FFFFFF"/>
                  </a:solidFill>
                  <a:latin typeface="Broadway" panose="04040905080B02020502" pitchFamily="2" charset="0"/>
                  <a:ea typeface="幼圆" panose="02010509060101010101" pitchFamily="1" charset="-122"/>
                </a:rPr>
                <a:t>3</a:t>
              </a:r>
              <a:endParaRPr lang="zh-CN" altLang="en-US" sz="2400" dirty="0">
                <a:solidFill>
                  <a:srgbClr val="FFFFFF"/>
                </a:solidFill>
                <a:latin typeface="Broadway" panose="04040905080B02020502" pitchFamily="2" charset="0"/>
                <a:ea typeface="幼圆" panose="02010509060101010101" pitchFamily="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5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843558"/>
            <a:ext cx="856895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为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贯彻落实所中共中央关于推进“两学一做”学习教育常态化制度化实施要求，根据所党委的工作部署，</a:t>
            </a: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日上午，机关党支部组织支部全体党员召开机关党支部推进“两学一做”学习教育常态化制度化工作动员会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4438546"/>
            <a:ext cx="3416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“两学一做”学习教育常态化制度化工作动员会</a:t>
            </a:r>
          </a:p>
        </p:txBody>
      </p:sp>
      <p:sp>
        <p:nvSpPr>
          <p:cNvPr id="5" name="矩形 4"/>
          <p:cNvSpPr/>
          <p:nvPr/>
        </p:nvSpPr>
        <p:spPr>
          <a:xfrm>
            <a:off x="4084719" y="221561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张帆主任</a:t>
            </a:r>
            <a:r>
              <a:rPr lang="zh-CN" altLang="en-US" sz="20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详细</a:t>
            </a:r>
            <a:r>
              <a:rPr lang="zh-CN" altLang="en-US" sz="20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介绍了</a:t>
            </a:r>
            <a:r>
              <a:rPr lang="en-US" altLang="zh-CN" sz="20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上海微系统所推进“两学一做”学习教育常态化制度化实施方案</a:t>
            </a: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，明确了“两学一做”学习教育活动的目标要求及学习教育内容。支部党员还共同讨论了机关党支部推进“两学一做”学习教育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实施计划。</a:t>
            </a:r>
            <a:endParaRPr lang="zh-CN" altLang="en-US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7958" y="267494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两学一做”学习教育常态化制度化工作动员会</a:t>
            </a:r>
          </a:p>
        </p:txBody>
      </p:sp>
      <p:pic>
        <p:nvPicPr>
          <p:cNvPr id="1026" name="Picture 2" descr="c:\users\x\Desktop\W020170623659045200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7694"/>
            <a:ext cx="3624064" cy="22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7584" y="267494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“两学一做”学习教育特色活动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职能部门大讲堂系列活动</a:t>
            </a:r>
            <a:endParaRPr lang="zh-CN" altLang="en-US" sz="2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 descr="E:\2016年工作文件夹\党支部工作\职能部门大讲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86" y="3717409"/>
            <a:ext cx="975819" cy="1448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2016年工作文件夹\党支部工作\职能部门大讲堂-王永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69" y="3710644"/>
            <a:ext cx="1062939" cy="143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2016年工作文件夹\党支部工作\职能部门大讲堂-网上协同办公系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10" y="3710645"/>
            <a:ext cx="955260" cy="1432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987574"/>
            <a:ext cx="8424936" cy="25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特色活动：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注入正能量、激发新活力”为主题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职能部门大讲堂</a:t>
            </a:r>
            <a:r>
              <a:rPr lang="en-US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系列活动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活动目的：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旨在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增强</a:t>
            </a:r>
            <a:r>
              <a:rPr lang="zh-CN" altLang="zh-CN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职能部门党员的向心力和凝聚力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整合职能部门资源优势，</a:t>
            </a:r>
            <a:endParaRPr lang="en-US" altLang="zh-CN" sz="1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激发</a:t>
            </a:r>
            <a:r>
              <a:rPr lang="zh-CN" altLang="zh-CN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责任感、使命感、成就感，调动党员的积极性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活力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1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更好的服务于科研</a:t>
            </a:r>
            <a:r>
              <a:rPr lang="zh-CN" altLang="zh-CN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活动范围：机关支部党员、研究室</a:t>
            </a:r>
            <a:endParaRPr lang="en-US" altLang="zh-CN" sz="18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活动频次：计划每季度召开一次</a:t>
            </a:r>
            <a:endParaRPr lang="zh-CN" altLang="en-US" sz="1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 descr="G:\党支部工作\QQ图片201706211656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12" y="2325807"/>
            <a:ext cx="1800201" cy="2647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c:\users\x\Desktop\QQ截图201706282307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4" y="3581932"/>
            <a:ext cx="2664296" cy="15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22580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6"/>
          <p:cNvSpPr txBox="1"/>
          <p:nvPr/>
        </p:nvSpPr>
        <p:spPr>
          <a:xfrm>
            <a:off x="971600" y="28289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职能部门大讲堂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“三位一体”</a:t>
            </a: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协同</a:t>
            </a:r>
            <a:r>
              <a:rPr lang="zh-CN" altLang="en-US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创新生态</a:t>
            </a:r>
            <a:r>
              <a:rPr lang="zh-CN" altLang="en-US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体系推进“双创”工作</a:t>
            </a:r>
            <a:endParaRPr lang="en-US" altLang="zh-CN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896" y="1194539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今年</a:t>
            </a: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月，上海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微系统所成功入选全国双创示范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基地。</a:t>
            </a:r>
            <a:endParaRPr lang="en-US" altLang="zh-CN" sz="20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本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次双创示范基地为首次向研究所开放，中科院系统内共有九家研究所获批，上海微系统所为中科院上海地区唯一一家入选单位。</a:t>
            </a:r>
          </a:p>
        </p:txBody>
      </p:sp>
      <p:sp>
        <p:nvSpPr>
          <p:cNvPr id="5" name="矩形 4"/>
          <p:cNvSpPr/>
          <p:nvPr/>
        </p:nvSpPr>
        <p:spPr>
          <a:xfrm>
            <a:off x="338998" y="31047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机关党支部秉承聚焦热点，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围绕研究所中心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开展活动，邀请了机关党支部党员、所地合作处副处长张波作了：“三位一体”协同创新生态体系推进“双创”工作的主题报告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。报告围绕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“双创”的背景、“三位一体”总体思路进行了深入的分析和介绍。与会人员进行了热烈的讨论交流</a:t>
            </a:r>
            <a:r>
              <a:rPr lang="zh-CN" altLang="en-US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。“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职能部门大讲堂”吸引了部分研究室的科研人员参与其中，活动气氛热烈，互动环节精彩，取得了预期的效果。</a:t>
            </a:r>
          </a:p>
        </p:txBody>
      </p:sp>
    </p:spTree>
    <p:extLst>
      <p:ext uri="{BB962C8B-B14F-4D97-AF65-F5344CB8AC3E}">
        <p14:creationId xmlns:p14="http://schemas.microsoft.com/office/powerpoint/2010/main" val="33388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5317" y="3274195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为积极开展 “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两学一做”学习教育，加强基层党组织建设，进一步提高党支部的创造力、凝聚力、战斗力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，机关党支部与新微集团党支部开展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基层党组织“共建共创”结对子活动并签署了共建协议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。为日后互</a:t>
            </a:r>
            <a:r>
              <a:rPr lang="zh-CN" altLang="en-US" sz="1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学互帮共同</a:t>
            </a:r>
            <a:r>
              <a:rPr lang="zh-CN" altLang="en-US" sz="18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发展奠定基础。</a:t>
            </a:r>
            <a:endParaRPr lang="zh-CN" altLang="en-US" sz="18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827584" y="267494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“两学一做”学习教育特色活动</a:t>
            </a:r>
            <a:r>
              <a:rPr lang="en-US" altLang="zh-CN" sz="24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支部</a:t>
            </a:r>
            <a:r>
              <a:rPr lang="zh-CN" altLang="en-US" sz="2000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共建活动</a:t>
            </a:r>
            <a:endParaRPr lang="zh-CN" altLang="en-US" sz="2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 descr="G:\IMG_9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5013"/>
            <a:ext cx="2963652" cy="2222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IMG_9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4117"/>
            <a:ext cx="2924944" cy="219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问号">
  <a:themeElements>
    <a:clrScheme name="问号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问号">
  <a:themeElements>
    <a:clrScheme name="问号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8600</TotalTime>
  <Words>903</Words>
  <Application>Microsoft Office PowerPoint</Application>
  <PresentationFormat>全屏显示(16:9)</PresentationFormat>
  <Paragraphs>73</Paragraphs>
  <Slides>14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问号</vt:lpstr>
      <vt:lpstr>1_问号</vt:lpstr>
      <vt:lpstr>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问号</dc:title>
  <dc:subject>问号</dc:subject>
  <dc:creator>lmq4495</dc:creator>
  <cp:keywords>问号</cp:keywords>
  <cp:lastModifiedBy>x</cp:lastModifiedBy>
  <cp:revision>850</cp:revision>
  <dcterms:modified xsi:type="dcterms:W3CDTF">2017-06-29T01:30:08Z</dcterms:modified>
</cp:coreProperties>
</file>