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2" r:id="rId1"/>
    <p:sldMasterId id="2147486010" r:id="rId2"/>
    <p:sldMasterId id="2147486022" r:id="rId3"/>
  </p:sldMasterIdLst>
  <p:notesMasterIdLst>
    <p:notesMasterId r:id="rId20"/>
  </p:notesMasterIdLst>
  <p:handoutMasterIdLst>
    <p:handoutMasterId r:id="rId21"/>
  </p:handoutMasterIdLst>
  <p:sldIdLst>
    <p:sldId id="2972" r:id="rId4"/>
    <p:sldId id="2973" r:id="rId5"/>
    <p:sldId id="2974" r:id="rId6"/>
    <p:sldId id="2985" r:id="rId7"/>
    <p:sldId id="2975" r:id="rId8"/>
    <p:sldId id="3001" r:id="rId9"/>
    <p:sldId id="3014" r:id="rId10"/>
    <p:sldId id="3005" r:id="rId11"/>
    <p:sldId id="3010" r:id="rId12"/>
    <p:sldId id="2993" r:id="rId13"/>
    <p:sldId id="3013" r:id="rId14"/>
    <p:sldId id="3002" r:id="rId15"/>
    <p:sldId id="3012" r:id="rId16"/>
    <p:sldId id="3009" r:id="rId17"/>
    <p:sldId id="2994" r:id="rId18"/>
    <p:sldId id="2995" r:id="rId19"/>
  </p:sldIdLst>
  <p:sldSz cx="9144000" cy="6858000" type="screen4x3"/>
  <p:notesSz cx="6797675" cy="99282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u="sng" kern="1200">
        <a:solidFill>
          <a:srgbClr val="000000"/>
        </a:solidFill>
        <a:latin typeface="隶书" panose="02010509060101010101" pitchFamily="49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68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pos="289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  <p15:guide id="3" orient="horz" pos="2141">
          <p15:clr>
            <a:srgbClr val="A4A3A4"/>
          </p15:clr>
        </p15:guide>
        <p15:guide id="4" pos="3127">
          <p15:clr>
            <a:srgbClr val="A4A3A4"/>
          </p15:clr>
        </p15:guide>
        <p15:guide id="5" orient="horz" pos="4709">
          <p15:clr>
            <a:srgbClr val="A4A3A4"/>
          </p15:clr>
        </p15:guide>
        <p15:guide id="6" orient="horz" pos="3127">
          <p15:clr>
            <a:srgbClr val="A4A3A4"/>
          </p15:clr>
        </p15:guide>
        <p15:guide id="7" pos="1531">
          <p15:clr>
            <a:srgbClr val="A4A3A4"/>
          </p15:clr>
        </p15:guide>
        <p15:guide id="8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>
    <p:extLst/>
  </p:cmAuthor>
  <p:cmAuthor id="2" name="simit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99"/>
    <a:srgbClr val="FA7406"/>
    <a:srgbClr val="0000FF"/>
    <a:srgbClr val="FF0000"/>
    <a:srgbClr val="92D050"/>
    <a:srgbClr val="5195D3"/>
    <a:srgbClr val="FF6600"/>
    <a:srgbClr val="FF9933"/>
    <a:srgbClr val="FF33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331" autoAdjust="0"/>
  </p:normalViewPr>
  <p:slideViewPr>
    <p:cSldViewPr snapToGrid="0" snapToObjects="1">
      <p:cViewPr>
        <p:scale>
          <a:sx n="70" d="100"/>
          <a:sy n="70" d="100"/>
        </p:scale>
        <p:origin x="-2802" y="-696"/>
      </p:cViewPr>
      <p:guideLst>
        <p:guide orient="horz" pos="572"/>
        <p:guide orient="horz" pos="3929"/>
        <p:guide pos="2880"/>
        <p:guide pos="431"/>
        <p:guide pos="68"/>
        <p:guide pos="2890"/>
      </p:guideLst>
    </p:cSldViewPr>
  </p:slideViewPr>
  <p:outlineViewPr>
    <p:cViewPr>
      <p:scale>
        <a:sx n="33" d="100"/>
        <a:sy n="33" d="100"/>
      </p:scale>
      <p:origin x="0" y="-189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49" d="100"/>
          <a:sy n="49" d="100"/>
        </p:scale>
        <p:origin x="-1314" y="-96"/>
      </p:cViewPr>
      <p:guideLst>
        <p:guide orient="horz" pos="3224"/>
        <p:guide orient="horz" pos="2141"/>
        <p:guide orient="horz" pos="4709"/>
        <p:guide orient="horz" pos="3127"/>
        <p:guide pos="2236"/>
        <p:guide pos="3127"/>
        <p:guide pos="1531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en-US" sz="1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党员占例情况</a:t>
            </a:r>
          </a:p>
        </c:rich>
      </c:tx>
      <c:layout>
        <c:manualLayout>
          <c:xMode val="edge"/>
          <c:yMode val="edge"/>
          <c:x val="0.24007263809058987"/>
          <c:y val="2.4416368786988246E-2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2016年度党员占例情况</c:v>
                </c:pt>
              </c:strCache>
            </c:strRef>
          </c:tx>
          <c:explosion val="12"/>
          <c:dPt>
            <c:idx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8C-4556-8164-BC2BD2780A25}"/>
              </c:ext>
            </c:extLst>
          </c:dPt>
          <c:dPt>
            <c:idx val="1"/>
            <c:spPr>
              <a:solidFill>
                <a:srgbClr val="FFCCCC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98C-4556-8164-BC2BD2780A25}"/>
              </c:ext>
            </c:extLst>
          </c:dPt>
          <c:dPt>
            <c:idx val="2"/>
            <c:spPr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98C-4556-8164-BC2BD2780A25}"/>
              </c:ext>
            </c:extLst>
          </c:dPt>
          <c:dPt>
            <c:idx val="3"/>
            <c:spPr>
              <a:solidFill>
                <a:srgbClr val="FFCC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8C-4556-8164-BC2BD2780A25}"/>
              </c:ext>
            </c:extLst>
          </c:dPt>
          <c:cat>
            <c:strRef>
              <c:f>Sheet1!$A$2:$A$5</c:f>
              <c:strCache>
                <c:ptCount val="4"/>
                <c:pt idx="0">
                  <c:v>研究员</c:v>
                </c:pt>
                <c:pt idx="1">
                  <c:v>副研究员</c:v>
                </c:pt>
                <c:pt idx="2">
                  <c:v>初中级职称</c:v>
                </c:pt>
                <c:pt idx="3">
                  <c:v>研究生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0.15000000000000024</c:v>
                </c:pt>
                <c:pt idx="1">
                  <c:v>0.11000000000000003</c:v>
                </c:pt>
                <c:pt idx="2">
                  <c:v>0.41000000000000031</c:v>
                </c:pt>
                <c:pt idx="3">
                  <c:v>0.33000000000000135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8C-4556-8164-BC2BD2780A25}"/>
            </c:ext>
          </c:extLst>
        </c:ser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092852424381705E-2"/>
          <c:y val="0.87637022055042646"/>
          <c:w val="0.8338140548505536"/>
          <c:h val="7.613524100985107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t" anchorCtr="0" compatLnSpc="1">
            <a:prstTxWarp prst="textNoShape">
              <a:avLst/>
            </a:prstTxWarp>
          </a:bodyPr>
          <a:lstStyle>
            <a:lvl1pPr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013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5" y="1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t" anchorCtr="0" compatLnSpc="1">
            <a:prstTxWarp prst="textNoShape">
              <a:avLst/>
            </a:prstTxWarp>
          </a:bodyPr>
          <a:lstStyle>
            <a:lvl1pPr algn="r"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013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813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b" anchorCtr="0" compatLnSpc="1">
            <a:prstTxWarp prst="textNoShape">
              <a:avLst/>
            </a:prstTxWarp>
          </a:bodyPr>
          <a:lstStyle>
            <a:lvl1pPr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013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5" y="9430813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b" anchorCtr="0" compatLnSpc="1">
            <a:prstTxWarp prst="textNoShape">
              <a:avLst/>
            </a:prstTxWarp>
          </a:bodyPr>
          <a:lstStyle>
            <a:lvl1pPr algn="r" defTabSz="954299" eaLnBrk="1" hangingPunct="1">
              <a:defRPr sz="1300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73669F8-315A-4E6E-8459-FB0777C860A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345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t" anchorCtr="0" compatLnSpc="1">
            <a:prstTxWarp prst="textNoShape">
              <a:avLst/>
            </a:prstTxWarp>
          </a:bodyPr>
          <a:lstStyle>
            <a:lvl1pPr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05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5" y="1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t" anchorCtr="0" compatLnSpc="1">
            <a:prstTxWarp prst="textNoShape">
              <a:avLst/>
            </a:prstTxWarp>
          </a:bodyPr>
          <a:lstStyle>
            <a:lvl1pPr algn="r"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5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5" y="4715407"/>
            <a:ext cx="5438748" cy="446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05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813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b" anchorCtr="0" compatLnSpc="1">
            <a:prstTxWarp prst="textNoShape">
              <a:avLst/>
            </a:prstTxWarp>
          </a:bodyPr>
          <a:lstStyle>
            <a:lvl1pPr defTabSz="955604" eaLnBrk="1" hangingPunct="1">
              <a:defRPr sz="13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05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5" y="9430813"/>
            <a:ext cx="2945862" cy="49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84" tIns="47792" rIns="95584" bIns="47792" numCol="1" anchor="b" anchorCtr="0" compatLnSpc="1">
            <a:prstTxWarp prst="textNoShape">
              <a:avLst/>
            </a:prstTxWarp>
          </a:bodyPr>
          <a:lstStyle>
            <a:lvl1pPr algn="r" defTabSz="954299" eaLnBrk="1" hangingPunct="1">
              <a:defRPr sz="1300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A6574BD-8BE1-498E-B9AF-094CA557E1A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649393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53554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090727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90727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658354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74BD-8BE1-498E-B9AF-094CA557E1A6}" type="slidenum">
              <a:rPr lang="en-US" altLang="zh-CN" smtClean="0"/>
              <a:pPr>
                <a:defRPr/>
              </a:pPr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65835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" contrast="-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ACAF1-F028-4D85-A4E3-F81BDB0052D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矩形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>
              <a:alpha val="23137"/>
            </a:srgb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600" b="0" i="0" u="sng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2" y="80886"/>
            <a:ext cx="5000872" cy="6131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9001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9E2C2-919C-4BBF-8770-E994DE862FDC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66624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FF516-E71F-467F-8D07-686388B20D50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782939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" contrast="-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ACAF1-F028-4D85-A4E3-F81BDB0052DE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>
              <a:alpha val="23137"/>
            </a:srgb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smtClean="0">
              <a:ea typeface="隶书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2" y="80886"/>
            <a:ext cx="5000872" cy="6131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9343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CAD87-5C26-47FF-986F-23A915051023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45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E1981-BE28-4B88-B935-8CFE4A6B6F8E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2541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D7B47-B76A-4BCF-AE79-D6443E1D7135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976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CB3B8-8454-48AF-86D2-60E55378D119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0158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82E44-F1AC-4DB5-B226-85918346A71C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1322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37D67-91F1-4811-8740-BA2F6A5C84BA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34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BEEBC-DC01-48B5-97F5-08BA6410AF5B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0467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CAD87-5C26-47FF-986F-23A915051023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73208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1DCE4-BF63-4FD2-AAEC-2494C39AF532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2952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9E2C2-919C-4BBF-8770-E994DE862FDC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5059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FF516-E71F-467F-8D07-686388B20D50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8957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" contrast="-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ACAF1-F028-4D85-A4E3-F81BDB0052DE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>
              <a:alpha val="23137"/>
            </a:srgb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smtClean="0">
              <a:ea typeface="隶书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2" y="80886"/>
            <a:ext cx="5000872" cy="6131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3068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CAD87-5C26-47FF-986F-23A915051023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3371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E1981-BE28-4B88-B935-8CFE4A6B6F8E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06129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D7B47-B76A-4BCF-AE79-D6443E1D7135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46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CB3B8-8454-48AF-86D2-60E55378D119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3333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82E44-F1AC-4DB5-B226-85918346A71C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0353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37D67-91F1-4811-8740-BA2F6A5C84BA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3910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E1981-BE28-4B88-B935-8CFE4A6B6F8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378436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BEEBC-DC01-48B5-97F5-08BA6410AF5B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9046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1DCE4-BF63-4FD2-AAEC-2494C39AF532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09143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9E2C2-919C-4BBF-8770-E994DE862FDC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48437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FF516-E71F-467F-8D07-686388B20D50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031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D7B47-B76A-4BCF-AE79-D6443E1D7135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853509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CB3B8-8454-48AF-86D2-60E55378D11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544199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82E44-F1AC-4DB5-B226-85918346A71C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673924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37D67-91F1-4811-8740-BA2F6A5C84BA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39408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BEEBC-DC01-48B5-97F5-08BA6410AF5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97597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1DCE4-BF63-4FD2-AAEC-2494C39AF53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27898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5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295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543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1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99EF95C-651C-43A0-8428-738CB235289C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64" y="6356877"/>
            <a:ext cx="3996645" cy="49005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8494647" y="6500350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/52</a:t>
            </a:r>
            <a:endParaRPr lang="zh-CN" altLang="en-US" sz="1400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99" r:id="rId1"/>
    <p:sldLayoutId id="2147486000" r:id="rId2"/>
    <p:sldLayoutId id="2147486001" r:id="rId3"/>
    <p:sldLayoutId id="2147486002" r:id="rId4"/>
    <p:sldLayoutId id="2147486003" r:id="rId5"/>
    <p:sldLayoutId id="2147486004" r:id="rId6"/>
    <p:sldLayoutId id="2147486005" r:id="rId7"/>
    <p:sldLayoutId id="2147486006" r:id="rId8"/>
    <p:sldLayoutId id="2147486007" r:id="rId9"/>
    <p:sldLayoutId id="2147486008" r:id="rId10"/>
    <p:sldLayoutId id="214748600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5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95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543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1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99EF95C-651C-43A0-8428-738CB235289C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64" y="6356877"/>
            <a:ext cx="3996645" cy="49005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8494647" y="6500350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/52</a:t>
            </a:r>
            <a:endParaRPr lang="zh-CN" altLang="en-US" sz="1400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183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11" r:id="rId1"/>
    <p:sldLayoutId id="2147486012" r:id="rId2"/>
    <p:sldLayoutId id="2147486013" r:id="rId3"/>
    <p:sldLayoutId id="2147486014" r:id="rId4"/>
    <p:sldLayoutId id="2147486015" r:id="rId5"/>
    <p:sldLayoutId id="2147486016" r:id="rId6"/>
    <p:sldLayoutId id="2147486017" r:id="rId7"/>
    <p:sldLayoutId id="2147486018" r:id="rId8"/>
    <p:sldLayoutId id="2147486019" r:id="rId9"/>
    <p:sldLayoutId id="2147486020" r:id="rId10"/>
    <p:sldLayoutId id="214748602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5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u="none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95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543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1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99EF95C-651C-43A0-8428-738CB235289C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64" y="6356877"/>
            <a:ext cx="3996645" cy="49005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8494647" y="6500350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/52</a:t>
            </a:r>
            <a:endParaRPr lang="zh-CN" altLang="en-US" sz="1400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607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23" r:id="rId1"/>
    <p:sldLayoutId id="2147486024" r:id="rId2"/>
    <p:sldLayoutId id="2147486025" r:id="rId3"/>
    <p:sldLayoutId id="2147486026" r:id="rId4"/>
    <p:sldLayoutId id="2147486027" r:id="rId5"/>
    <p:sldLayoutId id="2147486028" r:id="rId6"/>
    <p:sldLayoutId id="2147486029" r:id="rId7"/>
    <p:sldLayoutId id="2147486030" r:id="rId8"/>
    <p:sldLayoutId id="2147486031" r:id="rId9"/>
    <p:sldLayoutId id="2147486032" r:id="rId10"/>
    <p:sldLayoutId id="214748603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12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10" Type="http://schemas.openxmlformats.org/officeDocument/2006/relationships/image" Target="../media/image49.png"/><Relationship Id="rId4" Type="http://schemas.openxmlformats.org/officeDocument/2006/relationships/image" Target="../media/image44.jpe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6.png"/><Relationship Id="rId7" Type="http://schemas.openxmlformats.org/officeDocument/2006/relationships/image" Target="../media/image5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6.png"/><Relationship Id="rId9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7BACAF1-F028-4D85-A4E3-F81BDB0052DE}" type="slidenum">
              <a:rPr lang="en-US" altLang="zh-CN" smtClean="0"/>
              <a:pPr>
                <a:defRPr/>
              </a:pPr>
              <a:t>1</a:t>
            </a:fld>
            <a:endParaRPr lang="en-US" altLang="zh-CN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12817" y="1305546"/>
            <a:ext cx="8690551" cy="630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 u="none" dirty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4000" u="none" dirty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4000" u="none" dirty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endParaRPr lang="en-US" altLang="zh-CN" sz="4000" u="none" dirty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“两学一做”常态化主题活动</a:t>
            </a:r>
            <a:endParaRPr lang="en-US" altLang="zh-CN" sz="4400" u="none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上半年工作汇报</a:t>
            </a:r>
            <a:endParaRPr lang="en-US" altLang="zh-CN" sz="4000" u="none" dirty="0" smtClean="0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800" u="none" dirty="0" smtClean="0">
              <a:latin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800" u="none" dirty="0" smtClean="0">
              <a:latin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u="none" dirty="0" smtClean="0">
                <a:latin typeface="微软雅黑" panose="020B0503020204020204" pitchFamily="34" charset="-122"/>
              </a:rPr>
              <a:t>八室党支部</a:t>
            </a:r>
            <a:endParaRPr lang="en-US" altLang="zh-CN" sz="2800" u="none" dirty="0" smtClean="0">
              <a:latin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u="none" dirty="0" smtClean="0">
                <a:latin typeface="微软雅黑" panose="020B0503020204020204" pitchFamily="34" charset="-122"/>
              </a:rPr>
              <a:t>2017</a:t>
            </a:r>
            <a:r>
              <a:rPr lang="zh-CN" altLang="en-US" sz="1800" u="none" dirty="0" smtClean="0">
                <a:latin typeface="微软雅黑" panose="020B0503020204020204" pitchFamily="34" charset="-122"/>
              </a:rPr>
              <a:t>年</a:t>
            </a:r>
            <a:r>
              <a:rPr lang="en-US" altLang="zh-CN" sz="1800" u="none" dirty="0" smtClean="0">
                <a:latin typeface="微软雅黑" panose="020B0503020204020204" pitchFamily="34" charset="-122"/>
              </a:rPr>
              <a:t>6</a:t>
            </a:r>
            <a:r>
              <a:rPr lang="zh-CN" altLang="en-US" sz="1800" u="none" dirty="0" smtClean="0">
                <a:latin typeface="微软雅黑" panose="020B0503020204020204" pitchFamily="34" charset="-122"/>
              </a:rPr>
              <a:t>月</a:t>
            </a:r>
            <a:r>
              <a:rPr lang="en-US" altLang="zh-CN" sz="1800" u="none" smtClean="0">
                <a:latin typeface="微软雅黑" panose="020B0503020204020204" pitchFamily="34" charset="-122"/>
              </a:rPr>
              <a:t>29</a:t>
            </a:r>
            <a:r>
              <a:rPr lang="zh-CN" altLang="en-US" sz="1800" u="none" smtClean="0">
                <a:latin typeface="微软雅黑" panose="020B0503020204020204" pitchFamily="34" charset="-122"/>
              </a:rPr>
              <a:t>日</a:t>
            </a:r>
            <a:endParaRPr lang="zh-CN" altLang="en-US" sz="1800" u="none" dirty="0">
              <a:latin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000" u="none" dirty="0" smtClean="0">
              <a:solidFill>
                <a:srgbClr val="00406C"/>
              </a:solidFill>
              <a:latin typeface="微软雅黑" panose="020B0503020204020204" pitchFamily="34" charset="-122"/>
            </a:endParaRPr>
          </a:p>
          <a:p>
            <a:pPr indent="182563" algn="ctr">
              <a:lnSpc>
                <a:spcPct val="100000"/>
              </a:lnSpc>
              <a:spcBef>
                <a:spcPts val="7200"/>
              </a:spcBef>
              <a:spcAft>
                <a:spcPts val="0"/>
              </a:spcAft>
              <a:buFontTx/>
              <a:buNone/>
            </a:pPr>
            <a:endParaRPr lang="zh-CN" altLang="en-US" sz="1800" u="none" dirty="0" smtClean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0" y="3587256"/>
            <a:ext cx="9143999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u="sng" kern="1200">
                <a:solidFill>
                  <a:srgbClr val="000000"/>
                </a:solidFill>
                <a:latin typeface="隶书" panose="02010509060101010101" pitchFamily="49" charset="-122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月底，共举办“十二期”论坛</a:t>
            </a:r>
            <a:endParaRPr lang="zh-CN" altLang="en-US" sz="2800" b="1" u="none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7521" y="260811"/>
            <a:ext cx="835151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u="none" dirty="0" smtClean="0"/>
              <a:t>学术活动 持续推进</a:t>
            </a:r>
            <a:endParaRPr lang="zh-CN" altLang="en-US" sz="2400" u="none" dirty="0"/>
          </a:p>
        </p:txBody>
      </p:sp>
      <p:grpSp>
        <p:nvGrpSpPr>
          <p:cNvPr id="33" name="组合 32"/>
          <p:cNvGrpSpPr/>
          <p:nvPr/>
        </p:nvGrpSpPr>
        <p:grpSpPr>
          <a:xfrm>
            <a:off x="603985" y="4271657"/>
            <a:ext cx="8070572" cy="1477794"/>
            <a:chOff x="535889" y="4271657"/>
            <a:chExt cx="8070572" cy="147779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889" y="4271657"/>
              <a:ext cx="2474663" cy="1473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7978" y="4271657"/>
              <a:ext cx="2586139" cy="1477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47833" y="4271657"/>
              <a:ext cx="2558628" cy="1477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2" name="组合 31"/>
          <p:cNvGrpSpPr/>
          <p:nvPr/>
        </p:nvGrpSpPr>
        <p:grpSpPr>
          <a:xfrm>
            <a:off x="604143" y="1652522"/>
            <a:ext cx="8108712" cy="1926645"/>
            <a:chOff x="925167" y="1652522"/>
            <a:chExt cx="8108712" cy="1926645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76272" y="1653221"/>
              <a:ext cx="1338991" cy="1925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615263" y="1653221"/>
              <a:ext cx="1372726" cy="1925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984584" y="1653220"/>
              <a:ext cx="1350422" cy="1925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295098" y="1653220"/>
              <a:ext cx="1370344" cy="1925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925167" y="1653221"/>
              <a:ext cx="1353758" cy="1925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665442" y="1652522"/>
              <a:ext cx="1368437" cy="1926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0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组合 17"/>
          <p:cNvGrpSpPr/>
          <p:nvPr/>
        </p:nvGrpSpPr>
        <p:grpSpPr>
          <a:xfrm>
            <a:off x="3229586" y="1553473"/>
            <a:ext cx="5231669" cy="2775530"/>
            <a:chOff x="1041399" y="1466229"/>
            <a:chExt cx="6879165" cy="30952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399" y="1478929"/>
              <a:ext cx="2283851" cy="30825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2300" y="1466229"/>
              <a:ext cx="2218264" cy="30952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5251" y="1466229"/>
              <a:ext cx="2377049" cy="30825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16"/>
          <p:cNvGrpSpPr/>
          <p:nvPr/>
        </p:nvGrpSpPr>
        <p:grpSpPr>
          <a:xfrm>
            <a:off x="721294" y="2512839"/>
            <a:ext cx="5018021" cy="3783410"/>
            <a:chOff x="-84885" y="4712006"/>
            <a:chExt cx="5270218" cy="378341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885" y="4712006"/>
              <a:ext cx="2532396" cy="180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1954" y="6721385"/>
              <a:ext cx="2563379" cy="1774031"/>
            </a:xfrm>
            <a:prstGeom prst="rect">
              <a:avLst/>
            </a:prstGeom>
          </p:spPr>
        </p:pic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7521" y="260811"/>
            <a:ext cx="835151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9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u="none" dirty="0" smtClean="0"/>
              <a:t>学生培养 搭建平台</a:t>
            </a:r>
            <a:endParaRPr lang="zh-CN" altLang="en-US" sz="2400" u="none" dirty="0"/>
          </a:p>
        </p:txBody>
      </p:sp>
      <p:sp>
        <p:nvSpPr>
          <p:cNvPr id="15" name="TextBox 9"/>
          <p:cNvSpPr>
            <a:spLocks noChangeArrowheads="1"/>
          </p:cNvSpPr>
          <p:nvPr/>
        </p:nvSpPr>
        <p:spPr bwMode="auto">
          <a:xfrm>
            <a:off x="5548085" y="5029200"/>
            <a:ext cx="2913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系列学术交流月活动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66" t="21482" r="10959" b="10042"/>
          <a:stretch/>
        </p:blipFill>
        <p:spPr>
          <a:xfrm>
            <a:off x="712170" y="4522219"/>
            <a:ext cx="2420336" cy="1774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7521" y="260811"/>
            <a:ext cx="835151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u="none" dirty="0" smtClean="0"/>
              <a:t>支部联合 携手共进</a:t>
            </a:r>
            <a:endParaRPr lang="zh-CN" altLang="en-US" sz="2400" u="none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1252" y="4075737"/>
            <a:ext cx="2698231" cy="1756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5600098" y="5830714"/>
            <a:ext cx="3122612" cy="70788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1" u="none" dirty="0"/>
              <a:t>与</a:t>
            </a:r>
            <a:r>
              <a:rPr lang="zh-CN" altLang="en-US" sz="2000" b="1" u="none" dirty="0">
                <a:solidFill>
                  <a:srgbClr val="C00000"/>
                </a:solidFill>
              </a:rPr>
              <a:t>信晟党支部</a:t>
            </a:r>
            <a:r>
              <a:rPr lang="zh-CN" altLang="en-US" sz="2000" b="1" u="none" dirty="0"/>
              <a:t>共建</a:t>
            </a:r>
            <a:r>
              <a:rPr lang="zh-CN" altLang="en-US" sz="2000" b="1" u="none" dirty="0" smtClean="0"/>
              <a:t>，推进后勤</a:t>
            </a:r>
            <a:r>
              <a:rPr lang="zh-CN" altLang="en-US" sz="2000" b="1" u="none" dirty="0"/>
              <a:t>保障及服务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704840" y="3370533"/>
            <a:ext cx="3124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1" u="none" dirty="0"/>
              <a:t>与</a:t>
            </a:r>
            <a:r>
              <a:rPr lang="zh-CN" altLang="en-US" sz="2000" b="1" u="none" dirty="0" smtClean="0">
                <a:solidFill>
                  <a:srgbClr val="C00000"/>
                </a:solidFill>
              </a:rPr>
              <a:t>机关党支部</a:t>
            </a:r>
            <a:r>
              <a:rPr lang="zh-CN" altLang="en-US" sz="2000" b="1" u="none" dirty="0"/>
              <a:t>共建，探讨学生</a:t>
            </a:r>
            <a:r>
              <a:rPr lang="zh-CN" altLang="en-US" sz="2000" b="1" u="none" dirty="0" smtClean="0"/>
              <a:t>培养与</a:t>
            </a:r>
            <a:r>
              <a:rPr lang="zh-CN" altLang="en-US" sz="2000" b="1" u="none" dirty="0"/>
              <a:t>管理</a:t>
            </a:r>
          </a:p>
        </p:txBody>
      </p:sp>
      <p:pic>
        <p:nvPicPr>
          <p:cNvPr id="23" name="Picture 2" descr="C:\Users\user\Desktop\照片\2017.6.22国开行联合党支部来访照片\IMG_32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082" y="2011503"/>
            <a:ext cx="2677235" cy="1784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Text Box 22"/>
          <p:cNvSpPr txBox="1">
            <a:spLocks noChangeArrowheads="1"/>
          </p:cNvSpPr>
          <p:nvPr/>
        </p:nvSpPr>
        <p:spPr bwMode="gray">
          <a:xfrm>
            <a:off x="2247092" y="4143573"/>
            <a:ext cx="3326859" cy="169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000" b="1" u="none" dirty="0" smtClean="0"/>
              <a:t>与</a:t>
            </a:r>
            <a:r>
              <a:rPr lang="zh-CN" altLang="en-US" sz="2000" b="1" u="none" dirty="0" smtClean="0">
                <a:solidFill>
                  <a:srgbClr val="C00000"/>
                </a:solidFill>
              </a:rPr>
              <a:t>国开行上海分行第四支部共建</a:t>
            </a:r>
            <a:r>
              <a:rPr lang="zh-CN" altLang="en-US" sz="2000" b="1" u="none" dirty="0" smtClean="0"/>
              <a:t>，围绕科创中心建设及“强党性、增活力、促产出”的联合建设目标。</a:t>
            </a:r>
            <a:endParaRPr lang="en-US" altLang="zh-CN" sz="2000" b="1" u="none" dirty="0" smtClean="0"/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zh-CN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7714" y="2110898"/>
            <a:ext cx="2291539" cy="321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1604143" y="32427334"/>
            <a:ext cx="63684150" cy="3669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04840" y="1553473"/>
            <a:ext cx="2880301" cy="179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ACAD87-5C26-47FF-986F-23A915051023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5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22"/>
          <p:cNvSpPr txBox="1">
            <a:spLocks noChangeArrowheads="1"/>
          </p:cNvSpPr>
          <p:nvPr/>
        </p:nvSpPr>
        <p:spPr bwMode="gray">
          <a:xfrm>
            <a:off x="-212679" y="5868272"/>
            <a:ext cx="8371839" cy="52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800" b="1" u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我身边的黄大年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-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800" b="1" u="none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最美科学人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”演讲活动</a:t>
            </a:r>
            <a:endParaRPr lang="en-US" altLang="zh-CN" sz="2800" b="1" u="none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12792" y="2604977"/>
            <a:ext cx="18606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爱国之心</a:t>
            </a:r>
            <a:r>
              <a:rPr lang="zh-CN" altLang="en-US" sz="24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！</a:t>
            </a:r>
            <a:endParaRPr lang="en-US" altLang="zh-CN" sz="2400" b="1" u="none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报国</a:t>
            </a:r>
            <a:r>
              <a:rPr lang="zh-CN" altLang="en-US" sz="2400" b="1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之志！</a:t>
            </a:r>
            <a:endParaRPr lang="en-US" altLang="zh-CN" sz="2400" b="1" u="none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强国之梦！</a:t>
            </a:r>
            <a:endParaRPr lang="zh-CN" altLang="en-US" sz="2400" b="1" u="none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7521" y="260811"/>
            <a:ext cx="835151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u="none" dirty="0" smtClean="0"/>
              <a:t>学习楷模 崇尚奉献</a:t>
            </a:r>
            <a:endParaRPr lang="zh-CN" altLang="en-US" sz="2400" u="none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251246" y="1800987"/>
            <a:ext cx="2913170" cy="4014120"/>
            <a:chOff x="5699199" y="1658784"/>
            <a:chExt cx="2913170" cy="401412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381" y="1658784"/>
              <a:ext cx="2450503" cy="326733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9"/>
            <p:cNvSpPr>
              <a:spLocks noChangeArrowheads="1"/>
            </p:cNvSpPr>
            <p:nvPr/>
          </p:nvSpPr>
          <p:spPr bwMode="auto">
            <a:xfrm>
              <a:off x="5699199" y="5088129"/>
              <a:ext cx="291317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艰苦卓越，开拓创新</a:t>
              </a:r>
              <a:r>
                <a:rPr lang="en-US" altLang="zh-CN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记谢晓明研究员和他的物探团队 </a:t>
              </a:r>
              <a:endParaRPr lang="zh-CN" altLang="en-US" sz="1600" b="1" u="none" dirty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15512" y="1800987"/>
            <a:ext cx="3058634" cy="4022994"/>
            <a:chOff x="909371" y="1658784"/>
            <a:chExt cx="3058634" cy="402299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095" y="1658784"/>
              <a:ext cx="2450505" cy="326733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9"/>
            <p:cNvSpPr>
              <a:spLocks noChangeArrowheads="1"/>
            </p:cNvSpPr>
            <p:nvPr/>
          </p:nvSpPr>
          <p:spPr bwMode="auto">
            <a:xfrm>
              <a:off x="909371" y="5097003"/>
              <a:ext cx="305863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以德育人，追求卓越</a:t>
              </a:r>
              <a:r>
                <a:rPr lang="en-US" altLang="zh-CN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600" b="1" u="none" dirty="0" smtClean="0">
                  <a:solidFill>
                    <a:srgbClr val="00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记超导实验室首席科学家王镇研究员</a:t>
              </a:r>
              <a:endParaRPr lang="zh-CN" altLang="en-US" sz="1600" b="1" u="none" dirty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14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4092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2086" y="182299"/>
            <a:ext cx="835151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4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/>
              <a:t>环境创建 书吧</a:t>
            </a:r>
            <a:r>
              <a:rPr lang="en-US" altLang="zh-CN" sz="2800" u="none" dirty="0" smtClean="0"/>
              <a:t>@</a:t>
            </a:r>
            <a:r>
              <a:rPr lang="zh-CN" altLang="en-US" sz="2800" u="none" dirty="0" smtClean="0"/>
              <a:t>沙龙</a:t>
            </a:r>
            <a:endParaRPr lang="zh-CN" altLang="en-US" sz="2800" u="none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948" y="4003435"/>
            <a:ext cx="2966743" cy="1814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958407" y="1503828"/>
            <a:ext cx="3149542" cy="25208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46206" y="4194829"/>
            <a:ext cx="3499051" cy="232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372" y="2554704"/>
            <a:ext cx="2971195" cy="2018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7458" y="1742363"/>
            <a:ext cx="2980234" cy="1981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15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94253" y="103595"/>
            <a:ext cx="835151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“两学一做”主题实践活动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/>
              <a:t>阶段性小结</a:t>
            </a:r>
            <a:endParaRPr lang="zh-CN" altLang="en-US" sz="2800" u="none" dirty="0"/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893172" y="1499491"/>
            <a:ext cx="79248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kumimoji="0" lang="zh-CN" altLang="en-US" sz="2000" u="none" dirty="0" smtClean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聚力</a:t>
            </a:r>
            <a:r>
              <a:rPr kumimoji="0" lang="en-US" altLang="zh-CN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•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率先我行动</a:t>
            </a:r>
            <a:r>
              <a:rPr kumimoji="0" lang="en-US" altLang="zh-CN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-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“两学一做”主题实践活动在超导实验室全面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开展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，</a:t>
            </a:r>
            <a:r>
              <a:rPr kumimoji="0" lang="zh-CN" altLang="zh-CN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并取得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了较为</a:t>
            </a:r>
            <a:r>
              <a:rPr kumimoji="0" lang="zh-CN" altLang="zh-CN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满意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的成效</a:t>
            </a:r>
            <a:r>
              <a:rPr kumimoji="0" lang="zh-CN" altLang="zh-CN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cs typeface="Times New Roman" pitchFamily="18" charset="0"/>
              </a:rPr>
              <a:t>本次教育实践活动共分三个阶段：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cs typeface="Times New Roman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kumimoji="0" lang="zh-CN" altLang="zh-CN" sz="2000" b="1" i="1" u="none" dirty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第一阶段</a:t>
            </a:r>
            <a:r>
              <a:rPr kumimoji="0" lang="zh-CN" altLang="en-US" sz="2000" b="1" i="1" u="none" dirty="0" smtClean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：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持续加强政策宣贯及理论学习，增强了党性修养，提高思想认识。</a:t>
            </a:r>
            <a:endParaRPr kumimoji="0" lang="en-US" altLang="zh-CN" sz="2000" b="1" u="none" dirty="0" smtClean="0">
              <a:solidFill>
                <a:schemeClr val="tx1"/>
              </a:solidFill>
              <a:latin typeface="宋体" pitchFamily="2" charset="-122"/>
              <a:cs typeface="Times New Roman" pitchFamily="18" charset="0"/>
            </a:endParaRPr>
          </a:p>
          <a:p>
            <a:pPr lvl="0" indent="266700">
              <a:lnSpc>
                <a:spcPct val="150000"/>
              </a:lnSpc>
            </a:pPr>
            <a:r>
              <a:rPr kumimoji="0" lang="zh-CN" altLang="zh-CN" sz="2000" b="1" i="1" u="none" dirty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第二阶段</a:t>
            </a:r>
            <a:r>
              <a:rPr kumimoji="0" lang="zh-CN" altLang="en-US" sz="2000" b="1" i="1" u="none" dirty="0" smtClean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：</a:t>
            </a:r>
            <a:r>
              <a:rPr kumimoji="0" lang="zh-CN" altLang="zh-CN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根据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超导党支部“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两学一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做”</a:t>
            </a:r>
            <a:r>
              <a:rPr kumimoji="0" lang="zh-CN" altLang="zh-CN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教育学习实施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计划，通过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组织形式多样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的系列活动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，不仅历练了团队，凝聚了人心，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也收获了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较为丰富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的党建组织经验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。 </a:t>
            </a:r>
          </a:p>
          <a:p>
            <a:pPr indent="266700">
              <a:lnSpc>
                <a:spcPct val="150000"/>
              </a:lnSpc>
            </a:pPr>
            <a:r>
              <a:rPr kumimoji="0" lang="zh-CN" altLang="en-US" sz="2000" b="1" i="1" u="none" dirty="0" smtClean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第三</a:t>
            </a:r>
            <a:r>
              <a:rPr kumimoji="0" lang="zh-CN" altLang="en-US" sz="2000" b="1" i="1" u="none" dirty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阶段</a:t>
            </a:r>
            <a:r>
              <a:rPr kumimoji="0" lang="zh-CN" altLang="en-US" sz="2000" b="1" i="1" u="none" dirty="0" smtClean="0">
                <a:solidFill>
                  <a:srgbClr val="C00000"/>
                </a:solidFill>
                <a:latin typeface="宋体" pitchFamily="2" charset="-122"/>
                <a:cs typeface="Times New Roman" pitchFamily="18" charset="0"/>
              </a:rPr>
              <a:t>：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结合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本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室实际及特点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，将科研发展与支部文化建设紧密结合，</a:t>
            </a:r>
            <a:r>
              <a:rPr kumimoji="0" lang="zh-CN" altLang="zh-CN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将“两学一做”教育实践活动落到实处。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有效</a:t>
            </a:r>
            <a:r>
              <a:rPr kumimoji="0" lang="zh-CN" sz="2000" b="1" u="none" dirty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提升党支部组织建设水平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宋体" pitchFamily="2" charset="-122"/>
                <a:cs typeface="Times New Roman" pitchFamily="18" charset="0"/>
              </a:rPr>
              <a:t>及党员的先锋模范带头作用。</a:t>
            </a:r>
            <a:endParaRPr kumimoji="0" lang="zh-CN" altLang="en-US" sz="2000" b="1" u="none" dirty="0">
              <a:solidFill>
                <a:schemeClr val="tx1"/>
              </a:solidFill>
              <a:latin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16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6560" y="1778000"/>
            <a:ext cx="8351520" cy="25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4400" u="none" dirty="0" smtClean="0">
                <a:solidFill>
                  <a:srgbClr val="C00000"/>
                </a:solidFill>
              </a:rPr>
              <a:t>敬请批评指正</a:t>
            </a:r>
            <a:endParaRPr lang="en-US" altLang="zh-CN" sz="44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4400" u="none" dirty="0" smtClean="0">
                <a:solidFill>
                  <a:srgbClr val="C00000"/>
                </a:solidFill>
              </a:rPr>
              <a:t>谢  谢！</a:t>
            </a:r>
            <a:endParaRPr lang="zh-CN" altLang="en-US" sz="44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椭圆 62"/>
          <p:cNvSpPr>
            <a:spLocks noChangeArrowheads="1"/>
          </p:cNvSpPr>
          <p:nvPr/>
        </p:nvSpPr>
        <p:spPr bwMode="auto">
          <a:xfrm>
            <a:off x="566108" y="1498572"/>
            <a:ext cx="4354512" cy="43545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2">
                <a:lumMod val="90000"/>
              </a:schemeClr>
            </a:solidFill>
            <a:round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Calibri" panose="020F0502020204030204" pitchFamily="34" charset="0"/>
              <a:ea typeface="方正姚体" panose="02010601030101010101" pitchFamily="2" charset="-122"/>
            </a:endParaRPr>
          </a:p>
        </p:txBody>
      </p: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4051871" y="1547617"/>
            <a:ext cx="4061632" cy="877163"/>
            <a:chOff x="3084511" y="1755483"/>
            <a:chExt cx="5080002" cy="876440"/>
          </a:xfrm>
        </p:grpSpPr>
        <p:sp>
          <p:nvSpPr>
            <p:cNvPr id="6" name="圆角矩形 5"/>
            <p:cNvSpPr/>
            <p:nvPr/>
          </p:nvSpPr>
          <p:spPr>
            <a:xfrm>
              <a:off x="3387726" y="1874765"/>
              <a:ext cx="4479212" cy="716958"/>
            </a:xfrm>
            <a:prstGeom prst="roundRect">
              <a:avLst>
                <a:gd name="adj" fmla="val 3705"/>
              </a:avLst>
            </a:prstGeom>
            <a:solidFill>
              <a:srgbClr val="D9D9D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矩形 46"/>
            <p:cNvSpPr>
              <a:spLocks noChangeArrowheads="1"/>
            </p:cNvSpPr>
            <p:nvPr/>
          </p:nvSpPr>
          <p:spPr bwMode="auto">
            <a:xfrm>
              <a:off x="3821113" y="1928695"/>
              <a:ext cx="4343400" cy="599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200" b="1" u="none" dirty="0" smtClean="0">
                  <a:solidFill>
                    <a:srgbClr val="40404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    支部情况简介</a:t>
              </a:r>
              <a:endParaRPr lang="zh-CN" altLang="en-US" sz="2200" b="1" u="none" dirty="0">
                <a:solidFill>
                  <a:srgbClr val="40404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 rot="10800000">
              <a:off x="3084511" y="1898558"/>
              <a:ext cx="819189" cy="66778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方正姚体" pitchFamily="2" charset="-122"/>
              </a:endParaRPr>
            </a:p>
          </p:txBody>
        </p:sp>
        <p:sp>
          <p:nvSpPr>
            <p:cNvPr id="9" name="矩形 21"/>
            <p:cNvSpPr>
              <a:spLocks noChangeArrowheads="1"/>
            </p:cNvSpPr>
            <p:nvPr/>
          </p:nvSpPr>
          <p:spPr bwMode="auto">
            <a:xfrm>
              <a:off x="3235077" y="1755483"/>
              <a:ext cx="668624" cy="87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400" b="1" u="none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20" name="组合 78"/>
          <p:cNvGrpSpPr>
            <a:grpSpLocks/>
          </p:cNvGrpSpPr>
          <p:nvPr/>
        </p:nvGrpSpPr>
        <p:grpSpPr bwMode="auto">
          <a:xfrm>
            <a:off x="4611271" y="3615021"/>
            <a:ext cx="4846637" cy="877002"/>
            <a:chOff x="4357586" y="3553054"/>
            <a:chExt cx="4792764" cy="875835"/>
          </a:xfrm>
        </p:grpSpPr>
        <p:sp>
          <p:nvSpPr>
            <p:cNvPr id="21" name="圆角矩形 20"/>
            <p:cNvSpPr/>
            <p:nvPr/>
          </p:nvSpPr>
          <p:spPr>
            <a:xfrm>
              <a:off x="4611591" y="3694855"/>
              <a:ext cx="3324404" cy="734034"/>
            </a:xfrm>
            <a:prstGeom prst="roundRect">
              <a:avLst>
                <a:gd name="adj" fmla="val 7618"/>
              </a:avLst>
            </a:prstGeom>
            <a:solidFill>
              <a:srgbClr val="D9D9D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矩形 68"/>
            <p:cNvSpPr>
              <a:spLocks noChangeArrowheads="1"/>
            </p:cNvSpPr>
            <p:nvPr/>
          </p:nvSpPr>
          <p:spPr bwMode="auto">
            <a:xfrm>
              <a:off x="5086264" y="3834550"/>
              <a:ext cx="4064086" cy="43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u="none" dirty="0" smtClean="0">
                  <a:solidFill>
                    <a:srgbClr val="40404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 上半年活动情况</a:t>
              </a:r>
              <a:endParaRPr lang="zh-CN" altLang="en-US" sz="2200" b="1" u="none" dirty="0">
                <a:solidFill>
                  <a:srgbClr val="40404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 rot="10800000">
              <a:off x="4357586" y="3714770"/>
              <a:ext cx="666764" cy="66744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方正姚体" pitchFamily="2" charset="-122"/>
              </a:endParaRPr>
            </a:p>
          </p:txBody>
        </p:sp>
        <p:sp>
          <p:nvSpPr>
            <p:cNvPr id="24" name="矩形 27"/>
            <p:cNvSpPr>
              <a:spLocks noChangeArrowheads="1"/>
            </p:cNvSpPr>
            <p:nvPr/>
          </p:nvSpPr>
          <p:spPr bwMode="auto">
            <a:xfrm>
              <a:off x="4497286" y="3553054"/>
              <a:ext cx="490537" cy="794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400" b="1" u="none" dirty="0" smtClea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3</a:t>
              </a:r>
              <a:endParaRPr lang="en-US" altLang="zh-CN" sz="3400" b="1" u="none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83"/>
          <p:cNvGrpSpPr>
            <a:grpSpLocks/>
          </p:cNvGrpSpPr>
          <p:nvPr/>
        </p:nvGrpSpPr>
        <p:grpSpPr bwMode="auto">
          <a:xfrm>
            <a:off x="4035478" y="4624044"/>
            <a:ext cx="5122497" cy="891994"/>
            <a:chOff x="4307354" y="4418671"/>
            <a:chExt cx="5122396" cy="892001"/>
          </a:xfrm>
        </p:grpSpPr>
        <p:sp>
          <p:nvSpPr>
            <p:cNvPr id="26" name="圆角矩形 25"/>
            <p:cNvSpPr/>
            <p:nvPr/>
          </p:nvSpPr>
          <p:spPr>
            <a:xfrm>
              <a:off x="4643533" y="4588353"/>
              <a:ext cx="3347808" cy="722319"/>
            </a:xfrm>
            <a:prstGeom prst="roundRect">
              <a:avLst>
                <a:gd name="adj" fmla="val 7618"/>
              </a:avLst>
            </a:prstGeom>
            <a:solidFill>
              <a:srgbClr val="D9D9D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矩形 81"/>
            <p:cNvSpPr>
              <a:spLocks noChangeArrowheads="1"/>
            </p:cNvSpPr>
            <p:nvPr/>
          </p:nvSpPr>
          <p:spPr bwMode="auto">
            <a:xfrm>
              <a:off x="5086437" y="4747138"/>
              <a:ext cx="4343313" cy="43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u="none" dirty="0" smtClean="0">
                  <a:solidFill>
                    <a:srgbClr val="40404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 支部阶段性小结</a:t>
              </a:r>
              <a:endParaRPr lang="zh-CN" altLang="en-US" sz="2200" b="1" u="none" dirty="0">
                <a:solidFill>
                  <a:srgbClr val="40404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 rot="10800000">
              <a:off x="4307354" y="4600351"/>
              <a:ext cx="666737" cy="6683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方正姚体" pitchFamily="2" charset="-122"/>
              </a:endParaRPr>
            </a:p>
          </p:txBody>
        </p:sp>
        <p:sp>
          <p:nvSpPr>
            <p:cNvPr id="29" name="矩形 44"/>
            <p:cNvSpPr>
              <a:spLocks noChangeArrowheads="1"/>
            </p:cNvSpPr>
            <p:nvPr/>
          </p:nvSpPr>
          <p:spPr bwMode="auto">
            <a:xfrm>
              <a:off x="4427555" y="4418671"/>
              <a:ext cx="490537" cy="796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400" b="1" u="none" dirty="0" smtClea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4</a:t>
              </a:r>
              <a:endParaRPr lang="en-US" altLang="zh-CN" sz="3400" b="1" u="none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99730" y="2074848"/>
            <a:ext cx="3120606" cy="3119412"/>
            <a:chOff x="187325" y="1422400"/>
            <a:chExt cx="4156075" cy="4154487"/>
          </a:xfrm>
        </p:grpSpPr>
        <p:sp>
          <p:nvSpPr>
            <p:cNvPr id="31" name="椭圆 30"/>
            <p:cNvSpPr/>
            <p:nvPr/>
          </p:nvSpPr>
          <p:spPr bwMode="auto">
            <a:xfrm>
              <a:off x="187325" y="1422400"/>
              <a:ext cx="4156075" cy="415448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方正姚体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504825" y="1739900"/>
              <a:ext cx="3521075" cy="351948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方正姚体" pitchFamily="2" charset="-122"/>
              </a:endParaRPr>
            </a:p>
          </p:txBody>
        </p:sp>
        <p:sp>
          <p:nvSpPr>
            <p:cNvPr id="33" name="椭圆 105"/>
            <p:cNvSpPr>
              <a:spLocks noChangeArrowheads="1"/>
            </p:cNvSpPr>
            <p:nvPr/>
          </p:nvSpPr>
          <p:spPr bwMode="auto">
            <a:xfrm>
              <a:off x="699523" y="1892251"/>
              <a:ext cx="3160956" cy="32210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b="1" u="none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聚力 </a:t>
              </a:r>
              <a:r>
                <a:rPr lang="en-US" altLang="zh-CN" sz="2000" b="1" u="none" dirty="0" smtClean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•</a:t>
              </a:r>
              <a:r>
                <a:rPr lang="zh-CN" altLang="en-US" sz="2000" b="1" u="none" dirty="0" smtClean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率先</a:t>
              </a:r>
              <a:endParaRPr lang="en-US" altLang="zh-CN" sz="2000" b="1" u="none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u="none" dirty="0" smtClean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我</a:t>
              </a:r>
              <a:r>
                <a:rPr lang="zh-CN" altLang="en-US" sz="2000" b="1" u="none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行动 </a:t>
              </a:r>
              <a:r>
                <a:rPr lang="zh-CN" altLang="en-US" sz="2000" b="1" u="none" dirty="0" smtClean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主题实践活动</a:t>
              </a:r>
              <a:endParaRPr lang="en-US" altLang="zh-CN" sz="2000" b="1" u="none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78"/>
          <p:cNvGrpSpPr>
            <a:grpSpLocks/>
          </p:cNvGrpSpPr>
          <p:nvPr/>
        </p:nvGrpSpPr>
        <p:grpSpPr bwMode="auto">
          <a:xfrm>
            <a:off x="4572277" y="2555259"/>
            <a:ext cx="4846637" cy="877002"/>
            <a:chOff x="4357586" y="3553054"/>
            <a:chExt cx="4792764" cy="875835"/>
          </a:xfrm>
        </p:grpSpPr>
        <p:sp>
          <p:nvSpPr>
            <p:cNvPr id="35" name="圆角矩形 34"/>
            <p:cNvSpPr/>
            <p:nvPr/>
          </p:nvSpPr>
          <p:spPr>
            <a:xfrm>
              <a:off x="4611591" y="3694855"/>
              <a:ext cx="3324404" cy="734034"/>
            </a:xfrm>
            <a:prstGeom prst="roundRect">
              <a:avLst>
                <a:gd name="adj" fmla="val 7618"/>
              </a:avLst>
            </a:prstGeom>
            <a:solidFill>
              <a:srgbClr val="D9D9D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矩形 68"/>
            <p:cNvSpPr>
              <a:spLocks noChangeArrowheads="1"/>
            </p:cNvSpPr>
            <p:nvPr/>
          </p:nvSpPr>
          <p:spPr bwMode="auto">
            <a:xfrm>
              <a:off x="5086264" y="3834550"/>
              <a:ext cx="4064086" cy="43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u="none" dirty="0" smtClean="0">
                  <a:solidFill>
                    <a:srgbClr val="404040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  活动简介及计划</a:t>
              </a:r>
              <a:endParaRPr lang="zh-CN" altLang="en-US" sz="2200" b="1" u="none" dirty="0">
                <a:solidFill>
                  <a:srgbClr val="40404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 rot="10800000">
              <a:off x="4357586" y="3714770"/>
              <a:ext cx="666764" cy="66744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方正姚体" pitchFamily="2" charset="-122"/>
              </a:endParaRPr>
            </a:p>
          </p:txBody>
        </p:sp>
        <p:sp>
          <p:nvSpPr>
            <p:cNvPr id="38" name="矩形 27"/>
            <p:cNvSpPr>
              <a:spLocks noChangeArrowheads="1"/>
            </p:cNvSpPr>
            <p:nvPr/>
          </p:nvSpPr>
          <p:spPr bwMode="auto">
            <a:xfrm>
              <a:off x="4497286" y="3553054"/>
              <a:ext cx="490537" cy="794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3400" b="1" u="none" dirty="0" smtClean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2</a:t>
              </a:r>
              <a:endParaRPr lang="en-US" altLang="zh-CN" sz="3400" b="1" u="none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-10160" y="-117276"/>
            <a:ext cx="9144000" cy="697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75480" y="284107"/>
            <a:ext cx="664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u="none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</a:rPr>
              <a:t>支部情况简介</a:t>
            </a:r>
            <a:endParaRPr lang="zh-CN" altLang="en-US" sz="2800" u="none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295071" y="1570218"/>
            <a:ext cx="25244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支部建设目标：</a:t>
            </a:r>
            <a:r>
              <a:rPr lang="en-US" altLang="zh-CN" sz="2000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</a:t>
            </a:r>
            <a:endParaRPr lang="zh-CN" altLang="en-US" sz="2000" u="none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2082800" y="1106185"/>
            <a:ext cx="6936072" cy="168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0" lang="zh-CN" altLang="en-US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宣传、贯彻、执行党的路线、方针、政策，认真执行所党委的决议，充分发挥党员先锋模范作用。</a:t>
            </a:r>
            <a:endParaRPr kumimoji="0" lang="en-US" altLang="zh-CN" b="1" u="none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0" lang="zh-CN" altLang="en-US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围绕所“一三五”的战略目标，服务大局，通过建立健全良好的工作团队，充分发挥基层党支部战斗堡垒作用。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740525" y="2723160"/>
            <a:ext cx="4278347" cy="3208790"/>
            <a:chOff x="5194333" y="1840733"/>
            <a:chExt cx="4456261" cy="3494002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="" xmlns:p14="http://schemas.microsoft.com/office/powerpoint/2010/main" val="3817334808"/>
                </p:ext>
              </p:extLst>
            </p:nvPr>
          </p:nvGraphicFramePr>
          <p:xfrm>
            <a:off x="5194333" y="1840733"/>
            <a:ext cx="4334506" cy="34940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矩形 6"/>
            <p:cNvSpPr>
              <a:spLocks noChangeArrowheads="1"/>
            </p:cNvSpPr>
            <p:nvPr/>
          </p:nvSpPr>
          <p:spPr bwMode="auto">
            <a:xfrm>
              <a:off x="7361586" y="3358011"/>
              <a:ext cx="228900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副研究员 </a:t>
              </a:r>
              <a:r>
                <a:rPr lang="en-US" altLang="zh-CN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11%</a:t>
              </a:r>
              <a:endPara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6"/>
            <p:cNvSpPr>
              <a:spLocks noChangeArrowheads="1"/>
            </p:cNvSpPr>
            <p:nvPr/>
          </p:nvSpPr>
          <p:spPr bwMode="auto">
            <a:xfrm>
              <a:off x="6967643" y="2990323"/>
              <a:ext cx="228900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研究员 </a:t>
              </a:r>
              <a:r>
                <a:rPr lang="en-US" altLang="zh-CN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15%</a:t>
              </a:r>
              <a:endPara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/>
          </p:nvSpPr>
          <p:spPr bwMode="auto">
            <a:xfrm>
              <a:off x="5548541" y="3249180"/>
              <a:ext cx="228900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学生党员 </a:t>
              </a:r>
              <a:r>
                <a:rPr lang="en-US" altLang="zh-CN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33</a:t>
              </a:r>
              <a:r>
                <a:rPr lang="en-US" altLang="zh-CN" sz="1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%</a:t>
              </a:r>
              <a:endPara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6"/>
            <p:cNvSpPr>
              <a:spLocks noChangeArrowheads="1"/>
            </p:cNvSpPr>
            <p:nvPr/>
          </p:nvSpPr>
          <p:spPr bwMode="auto">
            <a:xfrm>
              <a:off x="6351357" y="3982236"/>
              <a:ext cx="228900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初中级职称 </a:t>
              </a:r>
              <a:r>
                <a:rPr lang="en-US" altLang="zh-CN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41%</a:t>
              </a:r>
              <a:endPara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420199" y="5931950"/>
            <a:ext cx="87238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目前党员总数</a:t>
            </a:r>
            <a:r>
              <a:rPr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53</a:t>
            </a:r>
            <a:r>
              <a:rPr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人。其中研究员</a:t>
            </a:r>
            <a:r>
              <a:rPr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8</a:t>
            </a:r>
            <a:r>
              <a:rPr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名，副研究员</a:t>
            </a:r>
            <a:r>
              <a:rPr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6</a:t>
            </a:r>
            <a:r>
              <a:rPr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名，学生党员</a:t>
            </a:r>
            <a:r>
              <a:rPr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22</a:t>
            </a:r>
            <a:r>
              <a:rPr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名。</a:t>
            </a:r>
            <a:endParaRPr lang="zh-CN" altLang="en-US" sz="2000" b="1" u="none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852" y="3072613"/>
            <a:ext cx="3623322" cy="2418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537D67-91F1-4811-8740-BA2F6A5C84BA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654518" y="1925310"/>
            <a:ext cx="8268101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kumimoji="0" lang="zh-CN" altLang="en-US" sz="2000" b="1" u="none" dirty="0" smtClean="0">
                <a:solidFill>
                  <a:srgbClr val="C00000"/>
                </a:solidFill>
                <a:latin typeface="+mj-ea"/>
                <a:ea typeface="+mj-ea"/>
                <a:cs typeface="Times New Roman" pitchFamily="18" charset="0"/>
              </a:rPr>
              <a:t> </a:t>
            </a:r>
            <a:r>
              <a:rPr kumimoji="0" lang="zh-CN" altLang="en-US" sz="2000" b="1" u="none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kumimoji="0" lang="zh-CN" altLang="en-US" sz="2000" b="1" u="none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活动目的：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</a:t>
            </a:r>
            <a:r>
              <a:rPr kumimoji="0"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上海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微系统所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党委关于推进“两学一做” 学习教育常态化制度化实施方案</a:t>
            </a:r>
            <a:r>
              <a:rPr kumimoji="0" lang="en-US" altLang="zh-CN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等文件精神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，结合本室实际，深入贯彻指导实践，做到学思践悟、知行合一，同时进一步加强全体党员同志的思想教育，提升党员修养。通过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参与所</a:t>
            </a:r>
            <a:r>
              <a:rPr kumimoji="0" lang="zh-CN" altLang="en-US" sz="2000" b="1" u="none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内外主题实践活动及系列优质活动，增强超导团队的凝聚力及向心力；通过进一步发挥党员先锋模范带头作用，确保广大党员党性坚强。</a:t>
            </a:r>
            <a:endParaRPr kumimoji="0" lang="zh-CN" altLang="en-US" sz="2000" b="1" u="none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2000" b="1" u="none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</a:t>
            </a:r>
            <a:r>
              <a:rPr kumimoji="0" lang="zh-CN" altLang="en-US" sz="2000" b="1" u="none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对象：</a:t>
            </a:r>
            <a:r>
              <a:rPr kumimoji="0" lang="zh-CN" altLang="en-US" sz="2000" b="1" u="none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超导实验室党支部全体党员、预备党员、入党积极分子及优秀青年骨干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7520" y="492492"/>
            <a:ext cx="8351519" cy="130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“两学一做”制度化常态化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u="none" dirty="0" smtClean="0"/>
              <a:t> </a:t>
            </a:r>
            <a:r>
              <a:rPr lang="zh-CN" altLang="en-US" sz="2400" u="none" dirty="0" smtClean="0"/>
              <a:t>主题实践活动简介</a:t>
            </a:r>
            <a:endParaRPr lang="zh-CN" altLang="en-US" sz="24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46155"/>
            <a:ext cx="9144000" cy="6914315"/>
          </a:xfrm>
          <a:prstGeom prst="rect">
            <a:avLst/>
          </a:prstGeom>
          <a:noFill/>
          <a:ln w="28575">
            <a:solidFill>
              <a:srgbClr val="FA7406"/>
            </a:solidFill>
            <a:miter lim="800000"/>
            <a:headEnd/>
            <a:tailEnd/>
          </a:ln>
          <a:effectLst/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42086" y="182299"/>
            <a:ext cx="835151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3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聚力 </a:t>
            </a:r>
            <a:r>
              <a:rPr lang="en-US" altLang="zh-CN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• </a:t>
            </a:r>
            <a:r>
              <a:rPr lang="zh-CN" altLang="en-US" sz="2800" u="none" dirty="0" smtClean="0">
                <a:solidFill>
                  <a:srgbClr val="C00000"/>
                </a:solidFill>
                <a:latin typeface="微软雅黑" panose="020B0503020204020204" pitchFamily="34" charset="-122"/>
              </a:rPr>
              <a:t>率先我行动 </a:t>
            </a:r>
            <a:r>
              <a:rPr lang="en-US" altLang="zh-CN" sz="2800" u="none" dirty="0" smtClean="0">
                <a:solidFill>
                  <a:srgbClr val="C00000"/>
                </a:solidFill>
              </a:rPr>
              <a:t>–</a:t>
            </a:r>
            <a:r>
              <a:rPr lang="zh-CN" altLang="en-US" sz="2800" u="none" dirty="0" smtClean="0">
                <a:solidFill>
                  <a:srgbClr val="C00000"/>
                </a:solidFill>
              </a:rPr>
              <a:t>“两学一做”</a:t>
            </a:r>
            <a:endParaRPr lang="en-US" altLang="zh-CN" sz="2800" u="none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u="none" dirty="0" smtClean="0"/>
              <a:t> </a:t>
            </a:r>
            <a:r>
              <a:rPr lang="zh-CN" altLang="en-US" sz="2400" u="none" dirty="0" smtClean="0"/>
              <a:t>主题实践活动计划</a:t>
            </a:r>
            <a:endParaRPr lang="zh-CN" altLang="en-US" sz="2400" u="none" dirty="0"/>
          </a:p>
        </p:txBody>
      </p:sp>
      <p:sp>
        <p:nvSpPr>
          <p:cNvPr id="7" name="TextBox 30"/>
          <p:cNvSpPr txBox="1">
            <a:spLocks noChangeArrowheads="1"/>
          </p:cNvSpPr>
          <p:nvPr/>
        </p:nvSpPr>
        <p:spPr bwMode="auto">
          <a:xfrm>
            <a:off x="307105" y="1845423"/>
            <a:ext cx="4636280" cy="39087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根据所党委部署进行政策宣贯，加强理论学习，将“两学一做”制度化常态化推进；</a:t>
            </a:r>
            <a:endParaRPr lang="en-US" altLang="zh-CN" sz="2000" b="1" u="none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抓好文化建设和思想建设，开展“科学咖啡</a:t>
            </a:r>
            <a:r>
              <a:rPr lang="en-US" altLang="zh-CN" sz="2000" b="1" u="none" dirty="0" smtClean="0"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书吧”系列沙龙活动；</a:t>
            </a:r>
            <a:endParaRPr lang="en-US" altLang="zh-CN" sz="2000" b="1" u="none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增加凝聚力和向心力，持续“果园论坛” “教育观影” “拓展培训”等优质特色活动。</a:t>
            </a:r>
            <a:endParaRPr lang="en-US" altLang="zh-CN" sz="2000" b="1" u="none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3385" y="1474961"/>
            <a:ext cx="3850220" cy="521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643945" y="1133427"/>
            <a:ext cx="81394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eaLnBrk="1" hangingPunct="1"/>
            <a:r>
              <a:rPr lang="zh-CN" altLang="en-US" sz="20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自开展“两学一做”学习教育活动以来，超导党支部围绕“</a:t>
            </a:r>
            <a:r>
              <a:rPr lang="zh-CN" altLang="en-US" sz="20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两学一做”学习</a:t>
            </a:r>
            <a:r>
              <a:rPr lang="zh-CN" altLang="en-US" sz="20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教育常态化制度化建设，积极开展专题学习会。严格执行“三会一课”制度、民主生活会制度等。</a:t>
            </a:r>
            <a:endParaRPr lang="en-US" altLang="zh-CN" sz="2000" b="1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W0201605206137582009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301" y="2073777"/>
            <a:ext cx="2931369" cy="19481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9396" y="4363581"/>
            <a:ext cx="2022585" cy="1270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792" y="4254158"/>
            <a:ext cx="3028651" cy="20112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3"/>
          <p:cNvSpPr/>
          <p:nvPr/>
        </p:nvSpPr>
        <p:spPr>
          <a:xfrm>
            <a:off x="653794" y="3898644"/>
            <a:ext cx="300307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“学党章、坚信念”专题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58668" y="3855751"/>
            <a:ext cx="365864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“学党规，严守政治纪律”专题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50902" y="6135488"/>
            <a:ext cx="3877985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学讲话，增强“四个意识”</a:t>
            </a:r>
            <a:r>
              <a:rPr lang="en-US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354824" y="6172186"/>
            <a:ext cx="3724111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学宗旨，创新科技为民</a:t>
            </a:r>
            <a:r>
              <a:rPr lang="en-US" altLang="zh-CN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</a:p>
        </p:txBody>
      </p:sp>
      <p:pic>
        <p:nvPicPr>
          <p:cNvPr id="19" name="图片 18" descr="W02016070763324738225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6504" y="2028520"/>
            <a:ext cx="3027592" cy="20120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89" y="2676865"/>
            <a:ext cx="1947649" cy="1363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-1" y="-64552"/>
            <a:ext cx="9144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聚力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率先我行动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“两学一做”主题实践活动</a:t>
            </a:r>
            <a:endParaRPr lang="en-US" altLang="zh-CN" sz="2800" b="1" u="none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566718" y="610541"/>
            <a:ext cx="8427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9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u="none" dirty="0" smtClean="0"/>
              <a:t>教育学习 稳抓落实</a:t>
            </a:r>
            <a:endParaRPr lang="zh-CN" altLang="en-US" sz="2400" u="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04513" y="4363581"/>
            <a:ext cx="3178877" cy="19018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00911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ACAD87-5C26-47FF-986F-23A915051023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9721" y="-44534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图片 6" descr="C:\Users\user\AppData\Local\Microsoft\Windows\Temporary Internet Files\Content.Word\IMG_869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2318" y="1318437"/>
            <a:ext cx="3260594" cy="2761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 descr="C:\Users\user\AppData\Local\Microsoft\Windows\Temporary Internet Files\Content.Word\IMG_875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3878" y="3092825"/>
            <a:ext cx="2612801" cy="2080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1267019" y="5299923"/>
            <a:ext cx="37614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追忆</a:t>
            </a:r>
            <a:r>
              <a:rPr lang="zh-CN" altLang="en-US" sz="2000" b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峥嵘岁月、传承红军精神</a:t>
            </a:r>
            <a:endParaRPr lang="en-US" altLang="zh-CN" sz="2000" b="1" u="none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7222" y="5299923"/>
            <a:ext cx="35066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爱心万里长征、关爱革命后代</a:t>
            </a:r>
            <a:endParaRPr lang="en-US" altLang="zh-CN" sz="2000" b="1" u="none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-64552"/>
            <a:ext cx="9144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聚力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率先我行动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“两学一做”主题实践活动</a:t>
            </a:r>
            <a:endParaRPr lang="en-US" altLang="zh-CN" sz="2800" b="1" u="none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566718" y="624794"/>
            <a:ext cx="8427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6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u="none" dirty="0" smtClean="0"/>
              <a:t>革命教育 提高认识</a:t>
            </a:r>
            <a:endParaRPr lang="zh-CN" altLang="en-US" sz="2400" u="none" dirty="0"/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gray">
          <a:xfrm rot="10800000" flipV="1">
            <a:off x="165370" y="5945503"/>
            <a:ext cx="8828500" cy="58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开展红色</a:t>
            </a:r>
            <a:r>
              <a:rPr lang="zh-CN" altLang="en-US" b="1" u="none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革命教育学习及红军小学送温暖活动</a:t>
            </a:r>
            <a:endParaRPr lang="en-US" altLang="zh-CN" b="1" u="none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6718" y="1913769"/>
            <a:ext cx="3160524" cy="2358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97547" y="3092825"/>
            <a:ext cx="2689675" cy="2089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566718" y="518464"/>
            <a:ext cx="8427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Blip>
                <a:blip r:embed="rId4"/>
              </a:buBlip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u="none" dirty="0" smtClean="0"/>
              <a:t>围绕科研 服务大局</a:t>
            </a:r>
            <a:endParaRPr lang="zh-CN" altLang="en-US" sz="2400" u="none" dirty="0"/>
          </a:p>
        </p:txBody>
      </p:sp>
      <p:grpSp>
        <p:nvGrpSpPr>
          <p:cNvPr id="2" name="组合 24"/>
          <p:cNvGrpSpPr/>
          <p:nvPr/>
        </p:nvGrpSpPr>
        <p:grpSpPr>
          <a:xfrm>
            <a:off x="194784" y="1012129"/>
            <a:ext cx="8799087" cy="1676667"/>
            <a:chOff x="270333" y="846207"/>
            <a:chExt cx="9029140" cy="1676667"/>
          </a:xfrm>
        </p:grpSpPr>
        <p:grpSp>
          <p:nvGrpSpPr>
            <p:cNvPr id="3" name="组合 25"/>
            <p:cNvGrpSpPr/>
            <p:nvPr/>
          </p:nvGrpSpPr>
          <p:grpSpPr>
            <a:xfrm>
              <a:off x="270333" y="1571612"/>
              <a:ext cx="1801338" cy="933619"/>
              <a:chOff x="4009" y="1819206"/>
              <a:chExt cx="1801338" cy="933619"/>
            </a:xfrm>
            <a:solidFill>
              <a:srgbClr val="4F81BD">
                <a:lumMod val="20000"/>
                <a:lumOff val="80000"/>
              </a:srgbClr>
            </a:solidFill>
          </p:grpSpPr>
          <p:sp>
            <p:nvSpPr>
              <p:cNvPr id="42" name="燕尾形 41"/>
              <p:cNvSpPr/>
              <p:nvPr/>
            </p:nvSpPr>
            <p:spPr>
              <a:xfrm>
                <a:off x="4009" y="1819206"/>
                <a:ext cx="1801338" cy="933619"/>
              </a:xfrm>
              <a:prstGeom prst="chevr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</p:spPr>
          </p:sp>
          <p:sp>
            <p:nvSpPr>
              <p:cNvPr id="43" name="燕尾形 4"/>
              <p:cNvSpPr/>
              <p:nvPr/>
            </p:nvSpPr>
            <p:spPr>
              <a:xfrm>
                <a:off x="115860" y="1921759"/>
                <a:ext cx="1450886" cy="78581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224028" tIns="74676" rIns="74676" bIns="74676" numCol="1" spcCol="1270" anchor="ctr" anchorCtr="0">
                <a:noAutofit/>
              </a:bodyPr>
              <a:lstStyle/>
              <a:p>
                <a:pPr marL="0" marR="0" lvl="0" indent="0" algn="ctr" defTabSz="2489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rPr>
                  <a:t>2016.11.25-12.22</a:t>
                </a:r>
              </a:p>
              <a:p>
                <a:pPr marL="0" marR="0" lvl="0" indent="0" algn="ctr" defTabSz="2489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rPr>
                  <a:t>课题层技术验收</a:t>
                </a:r>
              </a:p>
            </p:txBody>
          </p:sp>
        </p:grpSp>
        <p:sp>
          <p:nvSpPr>
            <p:cNvPr id="40" name="燕尾形 39"/>
            <p:cNvSpPr/>
            <p:nvPr/>
          </p:nvSpPr>
          <p:spPr>
            <a:xfrm>
              <a:off x="1650738" y="1571612"/>
              <a:ext cx="1629255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grpSp>
          <p:nvGrpSpPr>
            <p:cNvPr id="4" name="组合 27"/>
            <p:cNvGrpSpPr/>
            <p:nvPr/>
          </p:nvGrpSpPr>
          <p:grpSpPr>
            <a:xfrm>
              <a:off x="2874161" y="1571612"/>
              <a:ext cx="1624754" cy="933619"/>
              <a:chOff x="3141088" y="1819206"/>
              <a:chExt cx="1895878" cy="933619"/>
            </a:xfrm>
            <a:solidFill>
              <a:srgbClr val="4F81BD">
                <a:lumMod val="20000"/>
                <a:lumOff val="80000"/>
              </a:srgbClr>
            </a:solidFill>
          </p:grpSpPr>
          <p:sp>
            <p:nvSpPr>
              <p:cNvPr id="38" name="燕尾形 37"/>
              <p:cNvSpPr/>
              <p:nvPr/>
            </p:nvSpPr>
            <p:spPr>
              <a:xfrm>
                <a:off x="3141088" y="1819206"/>
                <a:ext cx="1895878" cy="933619"/>
              </a:xfrm>
              <a:prstGeom prst="chevr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</p:spPr>
          </p:sp>
          <p:sp>
            <p:nvSpPr>
              <p:cNvPr id="39" name="燕尾形 8"/>
              <p:cNvSpPr/>
              <p:nvPr/>
            </p:nvSpPr>
            <p:spPr>
              <a:xfrm>
                <a:off x="3594180" y="1921759"/>
                <a:ext cx="1243390" cy="71438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60020" tIns="53340" rIns="53340" bIns="53340" numCol="1" spcCol="1270" anchor="ctr" anchorCtr="0">
                <a:noAutofit/>
              </a:bodyPr>
              <a:lstStyle/>
              <a:p>
                <a:pPr marL="0" marR="0" lvl="0" indent="0" algn="ctr" defTabSz="17780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6" name="燕尾形 35"/>
            <p:cNvSpPr/>
            <p:nvPr/>
          </p:nvSpPr>
          <p:spPr>
            <a:xfrm>
              <a:off x="4106354" y="1580158"/>
              <a:ext cx="1462409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0" name="TextBox 61"/>
            <p:cNvSpPr txBox="1"/>
            <p:nvPr/>
          </p:nvSpPr>
          <p:spPr>
            <a:xfrm>
              <a:off x="298285" y="846207"/>
              <a:ext cx="900118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0000"/>
                </a:buClr>
                <a:buSzTx/>
                <a:buFont typeface="Wingdings" pitchFamily="2" charset="2"/>
                <a:buChar char="n"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重大科研装备研制专项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航空超导全张量磁梯度测量装置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子项目</a:t>
              </a:r>
              <a:endPara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（中科院地球物理所牵头，中科院上海微系统所承担，共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家单位参加，总经费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5610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万元，执行期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2013.1-2016.12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燕尾形 4"/>
            <p:cNvSpPr/>
            <p:nvPr/>
          </p:nvSpPr>
          <p:spPr>
            <a:xfrm>
              <a:off x="1813717" y="1660142"/>
              <a:ext cx="1176879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2016.12.24-2017.1.6</a:t>
              </a:r>
            </a:p>
            <a:p>
              <a:pPr algn="ctr" defTabSz="24892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kumimoji="0" lang="zh-CN" altLang="en-US" sz="1200" b="1" u="none" kern="0" dirty="0" smtClean="0">
                  <a:solidFill>
                    <a:prstClr val="black"/>
                  </a:solidFill>
                  <a:latin typeface="Calibri"/>
                </a:rPr>
                <a:t>子项目财务档案验收</a:t>
              </a:r>
            </a:p>
          </p:txBody>
        </p:sp>
        <p:sp>
          <p:nvSpPr>
            <p:cNvPr id="32" name="燕尾形 4"/>
            <p:cNvSpPr/>
            <p:nvPr/>
          </p:nvSpPr>
          <p:spPr>
            <a:xfrm>
              <a:off x="3030908" y="1737056"/>
              <a:ext cx="1166125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2017.1.10</a:t>
              </a:r>
            </a:p>
            <a:p>
              <a:pPr marL="0" marR="0" lvl="0" indent="0" algn="ctr" defTabSz="2489200" eaLnBrk="1" fontAlgn="auto" latinLnBrk="0" hangingPunct="1"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子项目结题验收</a:t>
              </a:r>
            </a:p>
          </p:txBody>
        </p:sp>
        <p:sp>
          <p:nvSpPr>
            <p:cNvPr id="33" name="燕尾形 4"/>
            <p:cNvSpPr/>
            <p:nvPr/>
          </p:nvSpPr>
          <p:spPr>
            <a:xfrm>
              <a:off x="4209230" y="1643050"/>
              <a:ext cx="1070946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2017.2.21-3.16</a:t>
              </a: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专项绩效考核</a:t>
              </a: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5157898" y="1571612"/>
              <a:ext cx="1857788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5" name="燕尾形 4"/>
            <p:cNvSpPr/>
            <p:nvPr/>
          </p:nvSpPr>
          <p:spPr>
            <a:xfrm>
              <a:off x="5280176" y="1719964"/>
              <a:ext cx="1643074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2017.2.26-4.24</a:t>
              </a: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制定结余经费</a:t>
              </a:r>
              <a:endPara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使用方案</a:t>
              </a:r>
            </a:p>
          </p:txBody>
        </p:sp>
      </p:grpSp>
      <p:sp>
        <p:nvSpPr>
          <p:cNvPr id="64" name="燕尾形 63"/>
          <p:cNvSpPr/>
          <p:nvPr/>
        </p:nvSpPr>
        <p:spPr>
          <a:xfrm>
            <a:off x="6372876" y="1736354"/>
            <a:ext cx="1446527" cy="93361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66" name="燕尾形 65"/>
          <p:cNvSpPr/>
          <p:nvPr/>
        </p:nvSpPr>
        <p:spPr>
          <a:xfrm>
            <a:off x="7425174" y="1727175"/>
            <a:ext cx="1470999" cy="933619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67" name="燕尾形 4"/>
          <p:cNvSpPr/>
          <p:nvPr/>
        </p:nvSpPr>
        <p:spPr>
          <a:xfrm>
            <a:off x="7491337" y="1827246"/>
            <a:ext cx="1456112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2017.6.19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项目验收会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11" y="2830721"/>
            <a:ext cx="1675961" cy="118493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69" y="2830722"/>
            <a:ext cx="1646441" cy="116406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6249" y="2830721"/>
            <a:ext cx="1752030" cy="116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34844" y="4139134"/>
            <a:ext cx="2288159" cy="139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82919" y="2830722"/>
            <a:ext cx="1745106" cy="116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01321" y="4139133"/>
            <a:ext cx="2027053" cy="139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22370" y="4139133"/>
            <a:ext cx="1877485" cy="139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燕尾形 4"/>
          <p:cNvSpPr/>
          <p:nvPr/>
        </p:nvSpPr>
        <p:spPr>
          <a:xfrm>
            <a:off x="6408265" y="1856430"/>
            <a:ext cx="1456112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2017.6.2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项目验收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u="none" kern="0" dirty="0" smtClean="0">
                <a:solidFill>
                  <a:prstClr val="black"/>
                </a:solidFill>
                <a:latin typeface="Calibri"/>
              </a:rPr>
              <a:t>协调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会</a:t>
            </a:r>
          </a:p>
        </p:txBody>
      </p:sp>
      <p:sp>
        <p:nvSpPr>
          <p:cNvPr id="46" name="矩形 45"/>
          <p:cNvSpPr/>
          <p:nvPr/>
        </p:nvSpPr>
        <p:spPr>
          <a:xfrm>
            <a:off x="436728" y="5731890"/>
            <a:ext cx="8356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u="none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上海微系统所自主研制的“航空超导全张量磁梯度测量装置” 顺利通过总体验收，经过四年艰苦攻关，研制出国际第二套航空低温超导全张量磁梯度测量系统，相关成果得到同行专家一致认可。</a:t>
            </a:r>
            <a:endParaRPr lang="zh-CN" altLang="en-US" u="none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1" y="-64552"/>
            <a:ext cx="9144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聚力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率先我行动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“两学一做”主题实践活动</a:t>
            </a:r>
            <a:endParaRPr lang="en-US" altLang="zh-CN" sz="2800" b="1" u="none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19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3" cstate="print">
            <a:lum bright="27000" contrast="-33000"/>
          </a:blip>
          <a:srcRect/>
          <a:stretch>
            <a:fillRect/>
          </a:stretch>
        </p:blipFill>
        <p:spPr bwMode="auto">
          <a:xfrm>
            <a:off x="0" y="-56316"/>
            <a:ext cx="9144000" cy="691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18" y="2379873"/>
            <a:ext cx="1742896" cy="1232265"/>
          </a:xfrm>
          <a:prstGeom prst="rect">
            <a:avLst/>
          </a:prstGeom>
        </p:spPr>
      </p:pic>
      <p:grpSp>
        <p:nvGrpSpPr>
          <p:cNvPr id="2" name="组合 10"/>
          <p:cNvGrpSpPr/>
          <p:nvPr/>
        </p:nvGrpSpPr>
        <p:grpSpPr>
          <a:xfrm>
            <a:off x="337702" y="1365352"/>
            <a:ext cx="2016618" cy="878751"/>
            <a:chOff x="19396" y="1819206"/>
            <a:chExt cx="2334048" cy="933619"/>
          </a:xfrm>
          <a:solidFill>
            <a:srgbClr val="1F497D">
              <a:lumMod val="60000"/>
              <a:lumOff val="40000"/>
            </a:srgbClr>
          </a:solidFill>
        </p:grpSpPr>
        <p:sp>
          <p:nvSpPr>
            <p:cNvPr id="12" name="燕尾形 11"/>
            <p:cNvSpPr/>
            <p:nvPr/>
          </p:nvSpPr>
          <p:spPr>
            <a:xfrm>
              <a:off x="19396" y="1819206"/>
              <a:ext cx="2334048" cy="933619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3" name="燕尾形 4"/>
            <p:cNvSpPr/>
            <p:nvPr/>
          </p:nvSpPr>
          <p:spPr>
            <a:xfrm>
              <a:off x="733776" y="1890645"/>
              <a:ext cx="1071570" cy="78581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1980776" y="1365352"/>
            <a:ext cx="2016618" cy="878751"/>
            <a:chOff x="2021970" y="1819206"/>
            <a:chExt cx="2334048" cy="933619"/>
          </a:xfrm>
          <a:solidFill>
            <a:srgbClr val="1F497D">
              <a:lumMod val="60000"/>
              <a:lumOff val="40000"/>
            </a:srgbClr>
          </a:solidFill>
        </p:grpSpPr>
        <p:sp>
          <p:nvSpPr>
            <p:cNvPr id="15" name="燕尾形 14"/>
            <p:cNvSpPr/>
            <p:nvPr/>
          </p:nvSpPr>
          <p:spPr>
            <a:xfrm>
              <a:off x="2021970" y="1819206"/>
              <a:ext cx="2334048" cy="933619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6" name="燕尾形 6"/>
            <p:cNvSpPr/>
            <p:nvPr/>
          </p:nvSpPr>
          <p:spPr>
            <a:xfrm>
              <a:off x="2805478" y="1890645"/>
              <a:ext cx="1071570" cy="78581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160020" tIns="53340" rIns="53340" bIns="53340" numCol="1" spcCol="1270" anchor="ctr" anchorCtr="0">
              <a:noAutofit/>
            </a:bodyPr>
            <a:lstStyle/>
            <a:p>
              <a:pPr marL="0" marR="0" lvl="0" indent="0" algn="ctr" defTabSz="17780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16"/>
          <p:cNvGrpSpPr/>
          <p:nvPr/>
        </p:nvGrpSpPr>
        <p:grpSpPr>
          <a:xfrm>
            <a:off x="3640942" y="1365352"/>
            <a:ext cx="2016618" cy="878751"/>
            <a:chOff x="4205296" y="1819206"/>
            <a:chExt cx="2334048" cy="933619"/>
          </a:xfrm>
          <a:solidFill>
            <a:srgbClr val="1F497D">
              <a:lumMod val="60000"/>
              <a:lumOff val="40000"/>
            </a:srgbClr>
          </a:solidFill>
        </p:grpSpPr>
        <p:sp>
          <p:nvSpPr>
            <p:cNvPr id="18" name="燕尾形 17"/>
            <p:cNvSpPr/>
            <p:nvPr/>
          </p:nvSpPr>
          <p:spPr>
            <a:xfrm>
              <a:off x="4205296" y="1819206"/>
              <a:ext cx="2334048" cy="933619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9" name="燕尾形 8"/>
            <p:cNvSpPr/>
            <p:nvPr/>
          </p:nvSpPr>
          <p:spPr>
            <a:xfrm>
              <a:off x="4948618" y="1890645"/>
              <a:ext cx="1071570" cy="71438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160020" tIns="53340" rIns="53340" bIns="53340" numCol="1" spcCol="1270" anchor="ctr" anchorCtr="0">
              <a:noAutofit/>
            </a:bodyPr>
            <a:lstStyle/>
            <a:p>
              <a:pPr marL="0" marR="0" lvl="0" indent="0" algn="ctr" defTabSz="17780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19"/>
          <p:cNvGrpSpPr/>
          <p:nvPr/>
        </p:nvGrpSpPr>
        <p:grpSpPr>
          <a:xfrm>
            <a:off x="5292562" y="1365352"/>
            <a:ext cx="1851674" cy="878751"/>
            <a:chOff x="6305940" y="1819206"/>
            <a:chExt cx="2334048" cy="933619"/>
          </a:xfrm>
          <a:solidFill>
            <a:srgbClr val="1F497D">
              <a:lumMod val="60000"/>
              <a:lumOff val="40000"/>
            </a:srgbClr>
          </a:solidFill>
        </p:grpSpPr>
        <p:sp>
          <p:nvSpPr>
            <p:cNvPr id="21" name="燕尾形 20"/>
            <p:cNvSpPr/>
            <p:nvPr/>
          </p:nvSpPr>
          <p:spPr>
            <a:xfrm>
              <a:off x="6305940" y="1819206"/>
              <a:ext cx="2334048" cy="933619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2" name="燕尾形 10"/>
            <p:cNvSpPr/>
            <p:nvPr/>
          </p:nvSpPr>
          <p:spPr>
            <a:xfrm>
              <a:off x="7083956" y="1890645"/>
              <a:ext cx="972520" cy="78581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160020" tIns="53340" rIns="53340" bIns="53340" numCol="1" spcCol="1270" anchor="ctr" anchorCtr="0">
              <a:noAutofit/>
            </a:bodyPr>
            <a:lstStyle/>
            <a:p>
              <a:pPr marL="0" marR="0" lvl="0" indent="0" algn="ctr" defTabSz="17780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64"/>
          <p:cNvSpPr txBox="1"/>
          <p:nvPr/>
        </p:nvSpPr>
        <p:spPr>
          <a:xfrm>
            <a:off x="337702" y="717843"/>
            <a:ext cx="88583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kumimoji="0" lang="zh-CN" altLang="en-US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国家科技重大</a:t>
            </a:r>
            <a:r>
              <a:rPr kumimoji="0" lang="en-US" altLang="zh-CN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kumimoji="0" lang="zh-CN" altLang="en-US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专项</a:t>
            </a:r>
            <a:r>
              <a:rPr kumimoji="0" lang="en-US" altLang="zh-CN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0" lang="zh-CN" altLang="en-US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晶圆级石墨烯电子材料与器件研究</a:t>
            </a:r>
            <a:r>
              <a:rPr kumimoji="0" lang="en-US" altLang="zh-CN" b="1" u="none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0" lang="en-US" altLang="zh-CN" sz="1600" b="1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（中科院上海微系统所牵头，共</a:t>
            </a:r>
            <a:r>
              <a:rPr kumimoji="0" lang="en-US" altLang="zh-CN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家单位参加，总经费</a:t>
            </a:r>
            <a:r>
              <a:rPr kumimoji="0" lang="en-US" altLang="zh-CN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6572.34</a:t>
            </a:r>
            <a:r>
              <a:rPr kumimoji="0" lang="zh-CN" altLang="en-US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万元，执行期</a:t>
            </a:r>
            <a:r>
              <a:rPr kumimoji="0" lang="en-US" altLang="zh-CN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2011.1-2016.4</a:t>
            </a:r>
            <a:r>
              <a:rPr kumimoji="0" lang="zh-CN" altLang="en-US" sz="1200" b="1" u="none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zh-CN" altLang="en-US" sz="1200" b="1" u="none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43"/>
          <p:cNvGrpSpPr/>
          <p:nvPr/>
        </p:nvGrpSpPr>
        <p:grpSpPr>
          <a:xfrm>
            <a:off x="240169" y="3649034"/>
            <a:ext cx="8878192" cy="1610945"/>
            <a:chOff x="278681" y="2537568"/>
            <a:chExt cx="8865322" cy="1695236"/>
          </a:xfrm>
        </p:grpSpPr>
        <p:sp>
          <p:nvSpPr>
            <p:cNvPr id="56" name="燕尾形 55"/>
            <p:cNvSpPr/>
            <p:nvPr/>
          </p:nvSpPr>
          <p:spPr>
            <a:xfrm>
              <a:off x="278681" y="3281199"/>
              <a:ext cx="1706088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46" name="燕尾形 45"/>
            <p:cNvSpPr/>
            <p:nvPr/>
          </p:nvSpPr>
          <p:spPr>
            <a:xfrm>
              <a:off x="1609291" y="3281199"/>
              <a:ext cx="1595457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47" name="燕尾形 46"/>
            <p:cNvSpPr/>
            <p:nvPr/>
          </p:nvSpPr>
          <p:spPr>
            <a:xfrm>
              <a:off x="2839508" y="3281199"/>
              <a:ext cx="1653785" cy="93361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54" name="燕尾形 53"/>
            <p:cNvSpPr/>
            <p:nvPr/>
          </p:nvSpPr>
          <p:spPr>
            <a:xfrm>
              <a:off x="7770127" y="3299185"/>
              <a:ext cx="1373876" cy="933619"/>
            </a:xfrm>
            <a:prstGeom prst="chevron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49" name="TextBox 63"/>
            <p:cNvSpPr txBox="1"/>
            <p:nvPr/>
          </p:nvSpPr>
          <p:spPr>
            <a:xfrm>
              <a:off x="278681" y="2537568"/>
              <a:ext cx="88583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Char char="n"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中科院战略性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类先导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超导电子器件应用基础研究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（中科院上海微系统所牵头，共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家单位参加，总经费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22000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万元，执行期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2012.7-2017.6</a:t>
              </a: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  <p:sp>
          <p:nvSpPr>
            <p:cNvPr id="50" name="燕尾形 4"/>
            <p:cNvSpPr/>
            <p:nvPr/>
          </p:nvSpPr>
          <p:spPr>
            <a:xfrm>
              <a:off x="474955" y="3393535"/>
              <a:ext cx="1313937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2017.2.21</a:t>
              </a: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专项验收工作部署启动会</a:t>
              </a:r>
            </a:p>
          </p:txBody>
        </p:sp>
        <p:sp>
          <p:nvSpPr>
            <p:cNvPr id="51" name="燕尾形 4"/>
            <p:cNvSpPr/>
            <p:nvPr/>
          </p:nvSpPr>
          <p:spPr>
            <a:xfrm>
              <a:off x="1814097" y="3393535"/>
              <a:ext cx="1179957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2017.3.29</a:t>
              </a: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各分项自验收方案制定</a:t>
              </a:r>
              <a:endPara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燕尾形 4"/>
            <p:cNvSpPr/>
            <p:nvPr/>
          </p:nvSpPr>
          <p:spPr>
            <a:xfrm>
              <a:off x="3019656" y="3411014"/>
              <a:ext cx="1186549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2017.5.16</a:t>
              </a:r>
            </a:p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u="none" kern="0" dirty="0" smtClean="0">
                  <a:solidFill>
                    <a:prstClr val="black"/>
                  </a:solidFill>
                  <a:latin typeface="Calibri"/>
                </a:rPr>
                <a:t>课题层档案验收培训会</a:t>
              </a:r>
              <a:endParaRPr kumimoji="0" lang="en-US" altLang="zh-CN" sz="1200" b="1" u="none" kern="0" dirty="0" smtClea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燕尾形 4"/>
            <p:cNvSpPr/>
            <p:nvPr/>
          </p:nvSpPr>
          <p:spPr>
            <a:xfrm>
              <a:off x="7923725" y="3402528"/>
              <a:ext cx="1113033" cy="7858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4028" tIns="74676" rIns="74676" bIns="74676" numCol="1" spcCol="1270" anchor="ctr" anchorCtr="0">
              <a:noAutofit/>
            </a:bodyPr>
            <a:lstStyle/>
            <a:p>
              <a:pPr marL="0" marR="0" lvl="0" indent="0" algn="ctr" defTabSz="2489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预计</a:t>
              </a: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2017.7.20</a:t>
              </a:r>
              <a:r>
                <a: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前完成各分项自验收</a:t>
              </a:r>
              <a:endPara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" name="燕尾形 4"/>
          <p:cNvSpPr/>
          <p:nvPr/>
        </p:nvSpPr>
        <p:spPr>
          <a:xfrm>
            <a:off x="726897" y="1365352"/>
            <a:ext cx="1253879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2016.12.22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验收启动会</a:t>
            </a:r>
          </a:p>
        </p:txBody>
      </p:sp>
      <p:sp>
        <p:nvSpPr>
          <p:cNvPr id="59" name="燕尾形 4"/>
          <p:cNvSpPr/>
          <p:nvPr/>
        </p:nvSpPr>
        <p:spPr>
          <a:xfrm>
            <a:off x="3909603" y="1436790"/>
            <a:ext cx="1500198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2017.2. 27-4.28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财务审计</a:t>
            </a:r>
          </a:p>
        </p:txBody>
      </p:sp>
      <p:sp>
        <p:nvSpPr>
          <p:cNvPr id="60" name="燕尾形 59"/>
          <p:cNvSpPr/>
          <p:nvPr/>
        </p:nvSpPr>
        <p:spPr>
          <a:xfrm>
            <a:off x="6784214" y="1365352"/>
            <a:ext cx="1928826" cy="878751"/>
          </a:xfrm>
          <a:prstGeom prst="chevron">
            <a:avLst/>
          </a:prstGeom>
          <a:solidFill>
            <a:schemeClr val="accent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燕尾形 4"/>
          <p:cNvSpPr/>
          <p:nvPr/>
        </p:nvSpPr>
        <p:spPr>
          <a:xfrm>
            <a:off x="7052873" y="1436790"/>
            <a:ext cx="1261155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2017.6.9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内部验收会及资料审查</a:t>
            </a:r>
          </a:p>
        </p:txBody>
      </p:sp>
      <p:sp>
        <p:nvSpPr>
          <p:cNvPr id="62" name="燕尾形 4"/>
          <p:cNvSpPr/>
          <p:nvPr/>
        </p:nvSpPr>
        <p:spPr>
          <a:xfrm>
            <a:off x="2253458" y="1436790"/>
            <a:ext cx="1483712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2017.1.22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提交验收资料、专家审查</a:t>
            </a:r>
          </a:p>
        </p:txBody>
      </p:sp>
      <p:sp>
        <p:nvSpPr>
          <p:cNvPr id="63" name="燕尾形 4"/>
          <p:cNvSpPr/>
          <p:nvPr/>
        </p:nvSpPr>
        <p:spPr>
          <a:xfrm>
            <a:off x="5481238" y="1436790"/>
            <a:ext cx="1483712" cy="7858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2017.3.27-6.2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现场测试</a:t>
            </a:r>
          </a:p>
        </p:txBody>
      </p:sp>
      <p:sp>
        <p:nvSpPr>
          <p:cNvPr id="64" name="燕尾形 63"/>
          <p:cNvSpPr/>
          <p:nvPr/>
        </p:nvSpPr>
        <p:spPr>
          <a:xfrm>
            <a:off x="5230260" y="4355689"/>
            <a:ext cx="1589408" cy="887197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66" name="燕尾形 65"/>
          <p:cNvSpPr/>
          <p:nvPr/>
        </p:nvSpPr>
        <p:spPr>
          <a:xfrm>
            <a:off x="4103705" y="4355689"/>
            <a:ext cx="1500933" cy="887197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67" name="燕尾形 4"/>
          <p:cNvSpPr/>
          <p:nvPr/>
        </p:nvSpPr>
        <p:spPr>
          <a:xfrm>
            <a:off x="4289604" y="4470503"/>
            <a:ext cx="1120197" cy="74674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2017.6.5-6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u="none" kern="0" dirty="0" smtClean="0">
                <a:solidFill>
                  <a:prstClr val="black"/>
                </a:solidFill>
                <a:latin typeface="Calibri"/>
              </a:rPr>
              <a:t>课题层现场测试会</a:t>
            </a:r>
            <a:endParaRPr kumimoji="0" lang="en-US" altLang="zh-CN" sz="1200" b="1" u="none" kern="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" name="燕尾形 67"/>
          <p:cNvSpPr/>
          <p:nvPr/>
        </p:nvSpPr>
        <p:spPr>
          <a:xfrm>
            <a:off x="6452075" y="4365966"/>
            <a:ext cx="1668619" cy="887197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69" name="燕尾形 4"/>
          <p:cNvSpPr/>
          <p:nvPr/>
        </p:nvSpPr>
        <p:spPr>
          <a:xfrm>
            <a:off x="6690208" y="4462439"/>
            <a:ext cx="1288027" cy="74674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2017.6.17-18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u="none" kern="0" dirty="0" smtClean="0">
                <a:solidFill>
                  <a:prstClr val="black"/>
                </a:solidFill>
                <a:latin typeface="Calibri"/>
              </a:rPr>
              <a:t>课题层财务内部监检</a:t>
            </a:r>
            <a:endParaRPr kumimoji="0" lang="en-US" altLang="zh-CN" sz="1200" b="1" u="none" kern="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燕尾形 4"/>
          <p:cNvSpPr/>
          <p:nvPr/>
        </p:nvSpPr>
        <p:spPr>
          <a:xfrm>
            <a:off x="5416626" y="4470985"/>
            <a:ext cx="1188272" cy="74674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224028" tIns="74676" rIns="74676" bIns="74676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2017.6.7</a:t>
            </a:r>
          </a:p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u="none" kern="0" dirty="0" smtClean="0">
                <a:solidFill>
                  <a:prstClr val="black"/>
                </a:solidFill>
                <a:latin typeface="Calibri"/>
              </a:rPr>
              <a:t>课题层档案内部检查会</a:t>
            </a:r>
            <a:endParaRPr kumimoji="0" lang="en-US" altLang="zh-CN" sz="1200" b="1" u="none" kern="0" dirty="0" smtClea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8945" y="5328348"/>
            <a:ext cx="1612638" cy="12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39303" y="2379873"/>
            <a:ext cx="1816117" cy="123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89754" y="2379873"/>
            <a:ext cx="2053775" cy="123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3447" y="2379873"/>
            <a:ext cx="1979749" cy="123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1358" y="5328348"/>
            <a:ext cx="1700328" cy="12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17128" y="5328348"/>
            <a:ext cx="1710754" cy="120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0169" y="5329843"/>
            <a:ext cx="1605476" cy="12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28880" y="5329843"/>
            <a:ext cx="1602788" cy="12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" name="矩形 56"/>
          <p:cNvSpPr/>
          <p:nvPr/>
        </p:nvSpPr>
        <p:spPr>
          <a:xfrm>
            <a:off x="-1" y="-64552"/>
            <a:ext cx="9144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聚力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率先我行动 </a:t>
            </a:r>
            <a:r>
              <a:rPr lang="en-US" altLang="zh-CN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zh-CN" altLang="en-US" sz="2800" b="1" u="none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“两学一做”主题实践活动</a:t>
            </a:r>
            <a:endParaRPr lang="en-US" altLang="zh-CN" sz="2800" b="1" u="none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19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ECFF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1600" b="0" i="0" u="sng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113300</TotalTime>
  <Words>1264</Words>
  <Application>Microsoft Office PowerPoint</Application>
  <PresentationFormat>全屏显示(4:3)</PresentationFormat>
  <Paragraphs>144</Paragraphs>
  <Slides>16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1_自定义设计方案</vt:lpstr>
      <vt:lpstr>2_自定义设计方案</vt:lpstr>
      <vt:lpstr>3_自定义设计方案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xia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user</cp:lastModifiedBy>
  <cp:revision>7680</cp:revision>
  <cp:lastPrinted>2015-01-22T08:20:20Z</cp:lastPrinted>
  <dcterms:created xsi:type="dcterms:W3CDTF">2001-12-05T02:09:32Z</dcterms:created>
  <dcterms:modified xsi:type="dcterms:W3CDTF">2017-06-29T03:46:22Z</dcterms:modified>
</cp:coreProperties>
</file>