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9" r:id="rId2"/>
    <p:sldId id="276" r:id="rId3"/>
    <p:sldId id="278" r:id="rId4"/>
    <p:sldId id="282" r:id="rId5"/>
    <p:sldId id="316" r:id="rId6"/>
    <p:sldId id="321" r:id="rId7"/>
    <p:sldId id="320" r:id="rId8"/>
    <p:sldId id="277" r:id="rId9"/>
    <p:sldId id="298" r:id="rId1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8" autoAdjust="0"/>
    <p:restoredTop sz="75875" autoAdjust="0"/>
  </p:normalViewPr>
  <p:slideViewPr>
    <p:cSldViewPr snapToGrid="0">
      <p:cViewPr varScale="1">
        <p:scale>
          <a:sx n="53" d="100"/>
          <a:sy n="53" d="100"/>
        </p:scale>
        <p:origin x="-12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C6C587-68D3-4F7E-8B00-351041088699}" type="datetimeFigureOut">
              <a:rPr lang="zh-CN" altLang="en-US"/>
              <a:pPr>
                <a:defRPr/>
              </a:pPr>
              <a:t>2017/6/29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69C605-640D-431E-8D7D-ED0BC5B94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16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弘扬工匠精神，不断创新技术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9C605-640D-431E-8D7D-ED0BC5B94F4B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64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DAC003-5AEE-42F7-84A4-FFBDA977C0B0}" type="datetimeFigureOut">
              <a:rPr lang="zh-CN" altLang="en-US"/>
              <a:pPr>
                <a:defRPr/>
              </a:pPr>
              <a:t>2017/6/29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4AF4E1-6003-42E3-BE67-8F91996734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899" y="2040833"/>
            <a:ext cx="69846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ln>
                  <a:solidFill>
                    <a:schemeClr val="bg1">
                      <a:alpha val="84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弘扬工匠</a:t>
            </a:r>
            <a:r>
              <a:rPr lang="zh-CN" altLang="en-US" sz="8800" b="1" dirty="0" smtClean="0">
                <a:ln>
                  <a:solidFill>
                    <a:schemeClr val="bg1">
                      <a:alpha val="84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精神</a:t>
            </a:r>
            <a:endParaRPr lang="en-US" altLang="zh-CN" sz="8800" b="1" dirty="0" smtClean="0">
              <a:ln>
                <a:solidFill>
                  <a:schemeClr val="bg1">
                    <a:alpha val="84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4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8800" b="1" dirty="0" smtClean="0">
                <a:ln>
                  <a:solidFill>
                    <a:schemeClr val="bg1">
                      <a:alpha val="84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勇攀创新高峰</a:t>
            </a:r>
            <a:endParaRPr lang="zh-CN" altLang="en-US" sz="8800" b="1" dirty="0">
              <a:ln>
                <a:solidFill>
                  <a:schemeClr val="bg1">
                    <a:alpha val="84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4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65685" y="5415776"/>
            <a:ext cx="5234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matt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0" dirty="0" smtClean="0">
                <a:ln w="11430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dist="39000" dir="5460000" sx="1000" sy="1000" algn="tl">
                    <a:srgbClr val="000000">
                      <a:alpha val="74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创新科技</a:t>
            </a:r>
            <a:r>
              <a:rPr lang="en-US" altLang="zh-CN" sz="2800" b="1" dirty="0" smtClean="0">
                <a:ln w="11430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dist="39000" dir="5460000" sx="1000" sy="1000" algn="tl">
                    <a:srgbClr val="000000">
                      <a:alpha val="74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2800" b="1" dirty="0" smtClean="0">
                <a:ln w="11430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dist="39000" dir="5460000" sx="1000" sy="1000" algn="tl">
                    <a:srgbClr val="000000">
                      <a:alpha val="74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服务国家</a:t>
            </a:r>
            <a:r>
              <a:rPr lang="en-US" altLang="zh-CN" sz="2800" b="1" dirty="0" smtClean="0">
                <a:ln w="11430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dist="39000" dir="5460000" sx="1000" sy="1000" algn="tl">
                    <a:srgbClr val="000000">
                      <a:alpha val="74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2800" b="1" dirty="0" smtClean="0">
                <a:ln w="11430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dist="39000" dir="5460000" sx="1000" sy="1000" algn="tl">
                    <a:srgbClr val="000000">
                      <a:alpha val="74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造福人民</a:t>
            </a:r>
            <a:endParaRPr lang="zh-CN" altLang="en-US" sz="2800" b="1" cap="none" spc="0" dirty="0">
              <a:ln w="1143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  <a:effectLst>
                <a:outerShdw dist="39000" dir="5460000" sx="1000" sy="1000" algn="tl">
                  <a:srgbClr val="000000">
                    <a:alpha val="74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2962" y="437322"/>
            <a:ext cx="413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六室支部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聚力率先我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行动专题活动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图片 6" descr="23249833076307096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34" t="9705" r="17679" b="16811"/>
          <a:stretch>
            <a:fillRect/>
          </a:stretch>
        </p:blipFill>
        <p:spPr>
          <a:xfrm>
            <a:off x="6263433" y="104289"/>
            <a:ext cx="768626" cy="702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2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484243" y="1344706"/>
            <a:ext cx="9197009" cy="45540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792000" rIns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kern="0" dirty="0">
              <a:solidFill>
                <a:srgbClr val="C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00" y="3621741"/>
            <a:ext cx="3657600" cy="2743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47" y="115039"/>
            <a:ext cx="3657600" cy="2743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734">
            <a:off x="8111044" y="845872"/>
            <a:ext cx="3657600" cy="2743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43" y="3621741"/>
            <a:ext cx="3657600" cy="2743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646">
            <a:off x="402748" y="702298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41319" y="940878"/>
            <a:ext cx="8259326" cy="70008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 smtClean="0">
                <a:latin typeface="黑体" pitchFamily="2" charset="-122"/>
                <a:ea typeface="黑体" pitchFamily="2" charset="-122"/>
                <a:cs typeface="Arial" panose="020B0604020202020204" pitchFamily="34" charset="0"/>
              </a:rPr>
              <a:t>走近北横通道</a:t>
            </a:r>
            <a:endParaRPr lang="en-US" altLang="zh-CN" sz="3200" b="1" kern="0" dirty="0">
              <a:latin typeface="黑体" pitchFamily="2" charset="-122"/>
              <a:ea typeface="黑体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/>
          <a:stretch/>
        </p:blipFill>
        <p:spPr>
          <a:xfrm>
            <a:off x="1344705" y="1640959"/>
            <a:ext cx="9466730" cy="5055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4848" y="1362972"/>
            <a:ext cx="8259326" cy="968689"/>
          </a:xfrm>
          <a:prstGeom prst="rect">
            <a:avLst/>
          </a:prstGeom>
          <a:noFill/>
          <a:ln>
            <a:noFill/>
          </a:ln>
          <a:extLst/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工匠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精神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/>
              <a:t>工作是一种修行，世间只有必然性没有偶然性！</a:t>
            </a:r>
          </a:p>
        </p:txBody>
      </p:sp>
      <p:sp>
        <p:nvSpPr>
          <p:cNvPr id="12297" name="MH_Other_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67444" y="5694845"/>
            <a:ext cx="666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4800" dirty="0">
                <a:latin typeface="Arial Black" pitchFamily="34" charset="0"/>
              </a:rPr>
              <a:t>”</a:t>
            </a:r>
            <a:endParaRPr lang="zh-CN" altLang="en-US" sz="4800" dirty="0">
              <a:latin typeface="Arial Black" pitchFamily="34" charset="0"/>
            </a:endParaRPr>
          </a:p>
        </p:txBody>
      </p:sp>
      <p:sp>
        <p:nvSpPr>
          <p:cNvPr id="12298" name="MH_Other_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39863" y="2590455"/>
            <a:ext cx="66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4800" dirty="0">
                <a:latin typeface="Arial Black" pitchFamily="34" charset="0"/>
              </a:rPr>
              <a:t>“</a:t>
            </a:r>
            <a:endParaRPr lang="zh-CN" altLang="en-US" sz="4800" dirty="0">
              <a:latin typeface="Arial Black" pitchFamily="34" charset="0"/>
            </a:endParaRPr>
          </a:p>
        </p:txBody>
      </p:sp>
      <p:sp>
        <p:nvSpPr>
          <p:cNvPr id="26" name="MH_Text_1"/>
          <p:cNvSpPr txBox="1"/>
          <p:nvPr>
            <p:custDataLst>
              <p:tags r:id="rId4"/>
            </p:custDataLst>
          </p:nvPr>
        </p:nvSpPr>
        <p:spPr>
          <a:xfrm>
            <a:off x="2080591" y="2592802"/>
            <a:ext cx="8123583" cy="3859212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indent="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宋体" pitchFamily="2" charset="-122"/>
                <a:ea typeface="宋体" pitchFamily="2" charset="-122"/>
                <a:cs typeface="+mn-cs"/>
              </a:rPr>
              <a:t>很多人认为工匠是一种机械重复的工作者，其实工匠有着更深远的意思。他代表着一个时代的气质，坚定、踏实、精益求精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  <a:cs typeface="+mn-cs"/>
              </a:rPr>
              <a:t>。</a:t>
            </a:r>
            <a:endParaRPr lang="en-US" altLang="zh-CN" sz="280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indent="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在工匠们的眼里，只有对质量的精益求精、对制造的一丝不苟、对完美的孜孜追求，除此之外，没有其他。</a:t>
            </a:r>
            <a:endParaRPr lang="en-US" altLang="zh-CN" sz="28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新建文件夹 (2)\微信图片_201706281615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38" y="150929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新建文件夹 (2)\微信图片_201706281615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4" y="1318798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2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4848" y="1362972"/>
            <a:ext cx="8259326" cy="968689"/>
          </a:xfrm>
          <a:prstGeom prst="rect">
            <a:avLst/>
          </a:prstGeom>
          <a:noFill/>
          <a:ln>
            <a:noFill/>
          </a:ln>
          <a:extLst/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/>
              <a:t>11</a:t>
            </a:r>
            <a:r>
              <a:rPr lang="zh-CN" altLang="en-US" sz="2400" b="1" dirty="0"/>
              <a:t>只集装箱搭成的办公室</a:t>
            </a:r>
          </a:p>
        </p:txBody>
      </p:sp>
      <p:pic>
        <p:nvPicPr>
          <p:cNvPr id="2050" name="Picture 2" descr="C:\Users\User\Desktop\新建文件夹 (2)\微信图片_20170628163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88" y="2093074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新建文件夹 (2)\微信图片_201706281636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59" y="2857077"/>
            <a:ext cx="3402393" cy="25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新建文件夹 (2)\微信图片_201706281636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37" y="112402"/>
            <a:ext cx="3679838" cy="25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新建文件夹 (2)\微信图片_201706281636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37" y="5326817"/>
            <a:ext cx="1588148" cy="15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0260" y="1365839"/>
            <a:ext cx="9382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kern="0" dirty="0">
                <a:latin typeface="黑体" pitchFamily="2" charset="-122"/>
                <a:ea typeface="黑体" pitchFamily="2" charset="-122"/>
                <a:cs typeface="Arial" panose="020B0604020202020204" pitchFamily="34" charset="0"/>
              </a:rPr>
              <a:t>北横通道</a:t>
            </a:r>
            <a:r>
              <a:rPr lang="zh-CN" altLang="en-US" sz="3200" b="1" kern="0" dirty="0" smtClean="0">
                <a:latin typeface="黑体" pitchFamily="2" charset="-122"/>
                <a:ea typeface="黑体" pitchFamily="2" charset="-122"/>
                <a:cs typeface="Arial" panose="020B0604020202020204" pitchFamily="34" charset="0"/>
              </a:rPr>
              <a:t>超级盾构始发推进，破上海隧道直径纪录</a:t>
            </a:r>
            <a:endParaRPr lang="zh-CN" altLang="en-US" sz="3200" b="1" kern="0" dirty="0">
              <a:latin typeface="黑体" pitchFamily="2" charset="-122"/>
              <a:ea typeface="黑体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4" descr="C:\Users\User\Desktop\新建文件夹 (2)\微信图片_20170628152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33" y="2077794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876799" y="2272710"/>
            <a:ext cx="58987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000" dirty="0" smtClean="0"/>
              <a:t>为了</a:t>
            </a:r>
            <a:r>
              <a:rPr lang="zh-CN" altLang="en-US" sz="2000" dirty="0"/>
              <a:t>在寸土寸金的城市中心辟出一条连续通道，实现城市深层地下空间的集约利用，项目采用了直径为</a:t>
            </a:r>
            <a:r>
              <a:rPr lang="en-US" altLang="zh-CN" sz="2000" dirty="0">
                <a:solidFill>
                  <a:srgbClr val="FF0000"/>
                </a:solidFill>
              </a:rPr>
              <a:t>15.56</a:t>
            </a:r>
            <a:r>
              <a:rPr lang="zh-CN" altLang="en-US" sz="2000" dirty="0">
                <a:solidFill>
                  <a:srgbClr val="FF0000"/>
                </a:solidFill>
              </a:rPr>
              <a:t>米</a:t>
            </a:r>
            <a:r>
              <a:rPr lang="zh-CN" altLang="en-US" sz="2000" dirty="0"/>
              <a:t>的超大直径泥水平衡盾构进行施工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indent="457200"/>
            <a:endParaRPr lang="en-US" altLang="zh-CN" sz="2000" dirty="0"/>
          </a:p>
          <a:p>
            <a:pPr indent="457200"/>
            <a:r>
              <a:rPr lang="zh-CN" altLang="en-US" sz="2000" dirty="0" smtClean="0"/>
              <a:t>盾构机“纵横号”</a:t>
            </a:r>
            <a:r>
              <a:rPr lang="zh-CN" altLang="en-US" sz="2000" dirty="0"/>
              <a:t>将从位于中江路光复西路交叉口的工作井出发，一路向东经过中山公园内的中间井，最终到达位于昌化路长寿路口的筛网厂工作井，全程约</a:t>
            </a:r>
            <a:r>
              <a:rPr lang="en-US" altLang="zh-CN" sz="2000" dirty="0"/>
              <a:t>6400</a:t>
            </a:r>
            <a:r>
              <a:rPr lang="zh-CN" altLang="en-US" sz="2000" dirty="0"/>
              <a:t>米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indent="457200"/>
            <a:endParaRPr lang="en-US" altLang="zh-CN" sz="2000" dirty="0"/>
          </a:p>
          <a:p>
            <a:pPr indent="457200"/>
            <a:r>
              <a:rPr lang="zh-CN" altLang="en-US" sz="2000" dirty="0" smtClean="0"/>
              <a:t>建成</a:t>
            </a:r>
            <a:r>
              <a:rPr lang="zh-CN" altLang="en-US" sz="2000" dirty="0"/>
              <a:t>隧道将满足</a:t>
            </a:r>
            <a:r>
              <a:rPr lang="zh-CN" altLang="en-US" sz="2000" dirty="0">
                <a:solidFill>
                  <a:srgbClr val="FF0000"/>
                </a:solidFill>
              </a:rPr>
              <a:t>双向</a:t>
            </a:r>
            <a:r>
              <a:rPr lang="en-US" altLang="zh-CN" sz="2000" dirty="0">
                <a:solidFill>
                  <a:srgbClr val="FF0000"/>
                </a:solidFill>
              </a:rPr>
              <a:t>6</a:t>
            </a:r>
            <a:r>
              <a:rPr lang="zh-CN" altLang="en-US" sz="2000" dirty="0">
                <a:solidFill>
                  <a:srgbClr val="FF0000"/>
                </a:solidFill>
              </a:rPr>
              <a:t>车道、车速</a:t>
            </a:r>
            <a:r>
              <a:rPr lang="en-US" altLang="zh-CN" sz="2000" dirty="0">
                <a:solidFill>
                  <a:srgbClr val="FF0000"/>
                </a:solidFill>
              </a:rPr>
              <a:t>60</a:t>
            </a:r>
            <a:r>
              <a:rPr lang="zh-CN" altLang="en-US" sz="2000" dirty="0">
                <a:solidFill>
                  <a:srgbClr val="FF0000"/>
                </a:solidFill>
              </a:rPr>
              <a:t>公里</a:t>
            </a:r>
            <a:r>
              <a:rPr lang="en-US" altLang="zh-CN" sz="2000" dirty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小时</a:t>
            </a:r>
            <a:r>
              <a:rPr lang="zh-CN" altLang="en-US" sz="2000" dirty="0"/>
              <a:t>的通行要求，相当于“地下延安路高架”。</a:t>
            </a:r>
          </a:p>
        </p:txBody>
      </p:sp>
    </p:spTree>
    <p:extLst>
      <p:ext uri="{BB962C8B-B14F-4D97-AF65-F5344CB8AC3E}">
        <p14:creationId xmlns:p14="http://schemas.microsoft.com/office/powerpoint/2010/main" val="62009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3130550" y="3257550"/>
            <a:ext cx="8763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/>
              </a:rPr>
              <a:t>一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5219" y="1416425"/>
            <a:ext cx="10577015" cy="41237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71" name="Content Placeholder 7"/>
          <p:cNvSpPr txBox="1">
            <a:spLocks/>
          </p:cNvSpPr>
          <p:nvPr/>
        </p:nvSpPr>
        <p:spPr bwMode="auto">
          <a:xfrm>
            <a:off x="1456468" y="1458029"/>
            <a:ext cx="9238658" cy="40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工匠精神：</a:t>
            </a:r>
            <a:endParaRPr lang="en-US" altLang="zh-C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工匠之行 在行动中体悟修行的乐趣工匠精神不是口号，它存在于每一个人身上，心中。长久以来，正是由于缺乏对精品的坚持、追求和积累，才让我们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的成长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之路崎岖坎坷，组织发展之途充满刑荆。这种缺乏也让持久创新变得异常艰难，更让基业常青成为凤毛麟角，所以，在资源日渐匮乏的后成长时代，重提工匠精神、重塑工匠精神，是生存、发展的必经之路。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58023" y="2169309"/>
            <a:ext cx="9307201" cy="258532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  <a:cs typeface="+mn-cs"/>
              </a:rPr>
              <a:t>学习北横工匠精神，结合实际工作，努力出创新成果、出创新人才、出创新思想</a:t>
            </a:r>
            <a:endParaRPr lang="en-US" altLang="zh-CN" sz="5400" b="1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  <a:cs typeface="+mn-cs"/>
            </a:endParaRPr>
          </a:p>
        </p:txBody>
      </p:sp>
      <p:pic>
        <p:nvPicPr>
          <p:cNvPr id="5" name="图片 4" descr="23249833076307096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34" t="9705" r="17679" b="16811"/>
          <a:stretch>
            <a:fillRect/>
          </a:stretch>
        </p:blipFill>
        <p:spPr>
          <a:xfrm>
            <a:off x="1173710" y="731838"/>
            <a:ext cx="768626" cy="70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2084140"/>
  <p:tag name="MH_LIBRARY" val="GRAPHIC"/>
  <p:tag name="MH_ORDER" val="矩形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2090318"/>
  <p:tag name="MH_LIBRARY" val="GRAPHIC"/>
  <p:tag name="MH_ORDER" val="文本框 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2090318"/>
  <p:tag name="MH_LIBRARY" val="GRAPHIC"/>
  <p:tag name="MH_ORDER" val="文本框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2093653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209365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2093653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2090318"/>
  <p:tag name="MH_LIBRARY" val="GRAPHIC"/>
  <p:tag name="MH_ORDER" val="文本框 16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369</Words>
  <Application>Microsoft Office PowerPoint</Application>
  <PresentationFormat>自定义</PresentationFormat>
  <Paragraphs>24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Justin</dc:creator>
  <cp:lastModifiedBy>谭冲</cp:lastModifiedBy>
  <cp:revision>127</cp:revision>
  <dcterms:created xsi:type="dcterms:W3CDTF">2016-01-15T10:58:21Z</dcterms:created>
  <dcterms:modified xsi:type="dcterms:W3CDTF">2017-06-29T05:14:37Z</dcterms:modified>
</cp:coreProperties>
</file>