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57" r:id="rId4"/>
    <p:sldId id="296" r:id="rId5"/>
    <p:sldId id="297" r:id="rId6"/>
    <p:sldId id="298" r:id="rId7"/>
    <p:sldId id="299" r:id="rId8"/>
    <p:sldId id="301" r:id="rId9"/>
    <p:sldId id="300" r:id="rId10"/>
    <p:sldId id="302" r:id="rId11"/>
    <p:sldId id="303" r:id="rId12"/>
    <p:sldId id="304" r:id="rId13"/>
    <p:sldId id="260"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9299" autoAdjust="0"/>
  </p:normalViewPr>
  <p:slideViewPr>
    <p:cSldViewPr>
      <p:cViewPr>
        <p:scale>
          <a:sx n="100" d="100"/>
          <a:sy n="100" d="100"/>
        </p:scale>
        <p:origin x="-797" y="869"/>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28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DF5ADD-8AC9-4073-8140-7413978FF09D}" type="datetimeFigureOut">
              <a:rPr lang="zh-CN" altLang="en-US" smtClean="0"/>
              <a:pPr/>
              <a:t>2017/6/28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BB3AA2-C056-4D1B-8A02-FAEDD2B10790}" type="slidenum">
              <a:rPr lang="zh-CN" altLang="en-US" smtClean="0"/>
              <a:pPr/>
              <a:t>‹#›</a:t>
            </a:fld>
            <a:endParaRPr lang="zh-CN" altLang="en-US"/>
          </a:p>
        </p:txBody>
      </p:sp>
    </p:spTree>
    <p:extLst>
      <p:ext uri="{BB962C8B-B14F-4D97-AF65-F5344CB8AC3E}">
        <p14:creationId xmlns:p14="http://schemas.microsoft.com/office/powerpoint/2010/main" val="404584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9BB3AA2-C056-4D1B-8A02-FAEDD2B10790}"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BB3AA2-C056-4D1B-8A02-FAEDD2B10790}" type="slidenum">
              <a:rPr lang="zh-CN" altLang="en-US" smtClean="0"/>
              <a:pPr/>
              <a:t>4</a:t>
            </a:fld>
            <a:endParaRPr lang="zh-CN" altLang="en-US"/>
          </a:p>
        </p:txBody>
      </p:sp>
    </p:spTree>
    <p:extLst>
      <p:ext uri="{BB962C8B-B14F-4D97-AF65-F5344CB8AC3E}">
        <p14:creationId xmlns:p14="http://schemas.microsoft.com/office/powerpoint/2010/main" val="119888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BB3AA2-C056-4D1B-8A02-FAEDD2B10790}" type="slidenum">
              <a:rPr lang="zh-CN" altLang="en-US" smtClean="0"/>
              <a:pPr/>
              <a:t>5</a:t>
            </a:fld>
            <a:endParaRPr lang="zh-CN" altLang="en-US"/>
          </a:p>
        </p:txBody>
      </p:sp>
    </p:spTree>
    <p:extLst>
      <p:ext uri="{BB962C8B-B14F-4D97-AF65-F5344CB8AC3E}">
        <p14:creationId xmlns:p14="http://schemas.microsoft.com/office/powerpoint/2010/main" val="119888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BB3AA2-C056-4D1B-8A02-FAEDD2B10790}" type="slidenum">
              <a:rPr lang="zh-CN" altLang="en-US" smtClean="0"/>
              <a:pPr/>
              <a:t>7</a:t>
            </a:fld>
            <a:endParaRPr lang="zh-CN" altLang="en-US"/>
          </a:p>
        </p:txBody>
      </p:sp>
    </p:spTree>
    <p:extLst>
      <p:ext uri="{BB962C8B-B14F-4D97-AF65-F5344CB8AC3E}">
        <p14:creationId xmlns:p14="http://schemas.microsoft.com/office/powerpoint/2010/main" val="119888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BB3AA2-C056-4D1B-8A02-FAEDD2B10790}" type="slidenum">
              <a:rPr lang="zh-CN" altLang="en-US" smtClean="0"/>
              <a:pPr/>
              <a:t>8</a:t>
            </a:fld>
            <a:endParaRPr lang="zh-CN" altLang="en-US"/>
          </a:p>
        </p:txBody>
      </p:sp>
    </p:spTree>
    <p:extLst>
      <p:ext uri="{BB962C8B-B14F-4D97-AF65-F5344CB8AC3E}">
        <p14:creationId xmlns:p14="http://schemas.microsoft.com/office/powerpoint/2010/main" val="119888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BB3AA2-C056-4D1B-8A02-FAEDD2B10790}" type="slidenum">
              <a:rPr lang="zh-CN" altLang="en-US" smtClean="0"/>
              <a:pPr/>
              <a:t>9</a:t>
            </a:fld>
            <a:endParaRPr lang="zh-CN" altLang="en-US"/>
          </a:p>
        </p:txBody>
      </p:sp>
    </p:spTree>
    <p:extLst>
      <p:ext uri="{BB962C8B-B14F-4D97-AF65-F5344CB8AC3E}">
        <p14:creationId xmlns:p14="http://schemas.microsoft.com/office/powerpoint/2010/main" val="1198882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BB3AA2-C056-4D1B-8A02-FAEDD2B10790}" type="slidenum">
              <a:rPr lang="zh-CN" altLang="en-US" smtClean="0"/>
              <a:pPr/>
              <a:t>10</a:t>
            </a:fld>
            <a:endParaRPr lang="zh-CN" altLang="en-US"/>
          </a:p>
        </p:txBody>
      </p:sp>
    </p:spTree>
    <p:extLst>
      <p:ext uri="{BB962C8B-B14F-4D97-AF65-F5344CB8AC3E}">
        <p14:creationId xmlns:p14="http://schemas.microsoft.com/office/powerpoint/2010/main" val="1198882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BB3AA2-C056-4D1B-8A02-FAEDD2B10790}" type="slidenum">
              <a:rPr lang="zh-CN" altLang="en-US" smtClean="0"/>
              <a:pPr/>
              <a:t>12</a:t>
            </a:fld>
            <a:endParaRPr lang="zh-CN" altLang="en-US"/>
          </a:p>
        </p:txBody>
      </p:sp>
    </p:spTree>
    <p:extLst>
      <p:ext uri="{BB962C8B-B14F-4D97-AF65-F5344CB8AC3E}">
        <p14:creationId xmlns:p14="http://schemas.microsoft.com/office/powerpoint/2010/main" val="1198882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0" y="2143116"/>
            <a:ext cx="9144000" cy="2214578"/>
            <a:chOff x="-3912" y="-2569"/>
            <a:chExt cx="12360000" cy="6860569"/>
          </a:xfrm>
        </p:grpSpPr>
        <p:sp>
          <p:nvSpPr>
            <p:cNvPr id="8" name="矩形 7"/>
            <p:cNvSpPr/>
            <p:nvPr/>
          </p:nvSpPr>
          <p:spPr>
            <a:xfrm>
              <a:off x="-3912" y="-2569"/>
              <a:ext cx="12360000" cy="6860569"/>
            </a:xfrm>
            <a:prstGeom prst="rect">
              <a:avLst/>
            </a:prstGeom>
            <a:pattFill prst="smGrid">
              <a:fgClr>
                <a:srgbClr val="0675BD"/>
              </a:fgClr>
              <a:bgClr>
                <a:srgbClr val="0156B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1"/>
              <a:ext cx="12356088" cy="6858001"/>
            </a:xfrm>
            <a:prstGeom prst="rect">
              <a:avLst/>
            </a:prstGeom>
            <a:gradFill flip="none" rotWithShape="1">
              <a:gsLst>
                <a:gs pos="54000">
                  <a:srgbClr val="01428A">
                    <a:alpha val="85000"/>
                  </a:srgbClr>
                </a:gs>
                <a:gs pos="32000">
                  <a:srgbClr val="0156B3">
                    <a:alpha val="65000"/>
                  </a:srgbClr>
                </a:gs>
                <a:gs pos="10000">
                  <a:srgbClr val="0675BD"/>
                </a:gs>
                <a:gs pos="100000">
                  <a:srgbClr val="00001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569"/>
              <a:ext cx="12356088" cy="2420888"/>
            </a:xfrm>
            <a:prstGeom prst="rect">
              <a:avLst/>
            </a:prstGeom>
            <a:gradFill flip="none" rotWithShape="1">
              <a:gsLst>
                <a:gs pos="0">
                  <a:srgbClr val="01428A">
                    <a:alpha val="0"/>
                  </a:srgbClr>
                </a:gs>
                <a:gs pos="100000">
                  <a:srgbClr val="000019">
                    <a:alpha val="7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987824" y="376503"/>
            <a:ext cx="3312368" cy="154577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685800" y="2293795"/>
            <a:ext cx="7772400" cy="1470025"/>
          </a:xfrm>
        </p:spPr>
        <p:txBody>
          <a:bodyPr>
            <a:noAutofit/>
          </a:bodyPr>
          <a:lstStyle>
            <a:lvl1pPr>
              <a:defRPr lang="zh-CN" altLang="en-US" sz="6500">
                <a:ln w="18415" cmpd="sng">
                  <a:solidFill>
                    <a:srgbClr val="FFFFFF"/>
                  </a:solidFill>
                  <a:prstDash val="solid"/>
                </a:ln>
                <a:solidFill>
                  <a:srgbClr val="FFFFFF"/>
                </a:solidFill>
                <a:effectLst>
                  <a:outerShdw blurRad="63500" dir="3600000" algn="tl" rotWithShape="0">
                    <a:srgbClr val="000000">
                      <a:alpha val="70000"/>
                    </a:srgbClr>
                  </a:outerShdw>
                </a:effectLst>
                <a:cs typeface="+mn-cs"/>
              </a:defRPr>
            </a:lvl1pPr>
          </a:lstStyle>
          <a:p>
            <a:pPr marL="0" lvl="0"/>
            <a:r>
              <a:rPr lang="zh-CN" altLang="en-US" smtClean="0"/>
              <a:t>单击此处编辑母版标题样式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2017/6/28</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2017/6/28</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83090" y="455753"/>
            <a:ext cx="7803710" cy="641051"/>
          </a:xfrm>
        </p:spPr>
        <p:txBody>
          <a:bodyPr/>
          <a:lstStyle>
            <a:lvl1pPr algn="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等腰三角形 6"/>
          <p:cNvSpPr/>
          <p:nvPr userDrawn="1"/>
        </p:nvSpPr>
        <p:spPr>
          <a:xfrm rot="5400000">
            <a:off x="-70648" y="323160"/>
            <a:ext cx="1024386" cy="883090"/>
          </a:xfrm>
          <a:prstGeom prst="triangle">
            <a:avLst/>
          </a:prstGeom>
          <a:gradFill flip="none" rotWithShape="1">
            <a:gsLst>
              <a:gs pos="0">
                <a:srgbClr val="0070C0"/>
              </a:gs>
              <a:gs pos="100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tx2">
                  <a:lumMod val="7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圆角矩形 7"/>
          <p:cNvSpPr/>
          <p:nvPr userDrawn="1"/>
        </p:nvSpPr>
        <p:spPr>
          <a:xfrm>
            <a:off x="-108520" y="2420888"/>
            <a:ext cx="9361040" cy="1296144"/>
          </a:xfrm>
          <a:custGeom>
            <a:avLst/>
            <a:gdLst/>
            <a:ahLst/>
            <a:cxnLst/>
            <a:rect l="l" t="t" r="r" b="b"/>
            <a:pathLst>
              <a:path w="9144000" h="1296144">
                <a:moveTo>
                  <a:pt x="1331644" y="0"/>
                </a:moveTo>
                <a:lnTo>
                  <a:pt x="7812356" y="0"/>
                </a:lnTo>
                <a:cubicBezTo>
                  <a:pt x="7931665" y="0"/>
                  <a:pt x="8028384" y="96719"/>
                  <a:pt x="8028384" y="216028"/>
                </a:cubicBezTo>
                <a:lnTo>
                  <a:pt x="8028384" y="252028"/>
                </a:lnTo>
                <a:lnTo>
                  <a:pt x="9144000" y="252028"/>
                </a:lnTo>
                <a:lnTo>
                  <a:pt x="9144000" y="1044116"/>
                </a:lnTo>
                <a:lnTo>
                  <a:pt x="8028384" y="1044116"/>
                </a:lnTo>
                <a:lnTo>
                  <a:pt x="8028384" y="1080116"/>
                </a:lnTo>
                <a:cubicBezTo>
                  <a:pt x="8028384" y="1199425"/>
                  <a:pt x="7931665" y="1296144"/>
                  <a:pt x="7812356" y="1296144"/>
                </a:cubicBezTo>
                <a:lnTo>
                  <a:pt x="1331644" y="1296144"/>
                </a:lnTo>
                <a:cubicBezTo>
                  <a:pt x="1212335" y="1296144"/>
                  <a:pt x="1115616" y="1199425"/>
                  <a:pt x="1115616" y="1080116"/>
                </a:cubicBezTo>
                <a:lnTo>
                  <a:pt x="1115616" y="1044116"/>
                </a:lnTo>
                <a:lnTo>
                  <a:pt x="0" y="1044116"/>
                </a:lnTo>
                <a:lnTo>
                  <a:pt x="0" y="252028"/>
                </a:lnTo>
                <a:lnTo>
                  <a:pt x="1115616" y="252028"/>
                </a:lnTo>
                <a:lnTo>
                  <a:pt x="1115616" y="216028"/>
                </a:lnTo>
                <a:cubicBezTo>
                  <a:pt x="1115616" y="96719"/>
                  <a:pt x="1212335" y="0"/>
                  <a:pt x="1331644" y="0"/>
                </a:cubicBezTo>
                <a:close/>
              </a:path>
            </a:pathLst>
          </a:custGeom>
          <a:solidFill>
            <a:schemeClr val="tx1">
              <a:lumMod val="75000"/>
              <a:lumOff val="25000"/>
            </a:schemeClr>
          </a:solidFill>
          <a:ln>
            <a:noFill/>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11560" y="2564904"/>
            <a:ext cx="7772400" cy="1362075"/>
          </a:xfrm>
        </p:spPr>
        <p:txBody>
          <a:bodyPr>
            <a:noAutofit/>
          </a:bodyPr>
          <a:lstStyle>
            <a:lvl1pPr>
              <a:defRPr lang="zh-CN" altLang="en-US" sz="6000" b="0">
                <a:ln w="9525" cmpd="sng">
                  <a:solidFill>
                    <a:srgbClr val="FFFFFF"/>
                  </a:solidFill>
                  <a:prstDash val="solid"/>
                </a:ln>
                <a:solidFill>
                  <a:srgbClr val="FFFFFF"/>
                </a:solidFill>
                <a:effectLst>
                  <a:outerShdw blurRad="63500" dir="3600000" algn="tl" rotWithShape="0">
                    <a:srgbClr val="000000">
                      <a:alpha val="70000"/>
                    </a:srgbClr>
                  </a:outerShdw>
                </a:effectLst>
              </a:defRPr>
            </a:lvl1pPr>
          </a:lstStyle>
          <a:p>
            <a:pPr marL="0" lvl="0"/>
            <a:r>
              <a:rPr lang="zh-CN" altLang="en-US" dirty="0" smtClean="0"/>
              <a:t>单击此处编辑母版标题样式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2017/6/28</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2017/6/28</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2017/6/28</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2017/6/28</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2017/6/28</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2017/6/28</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3090" y="411685"/>
            <a:ext cx="7803710" cy="713059"/>
          </a:xfrm>
          <a:prstGeom prst="rect">
            <a:avLst/>
          </a:prstGeom>
        </p:spPr>
        <p:txBody>
          <a:bodyPr>
            <a:noAutofit/>
          </a:bodyPr>
          <a:lstStyle/>
          <a:p>
            <a:pPr marL="0" lvl="0" algn="l"/>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pic>
        <p:nvPicPr>
          <p:cNvPr id="9" name="图片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1833" y="6346853"/>
            <a:ext cx="854999" cy="3387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lang="zh-CN" altLang="en-US" sz="3200" b="1" kern="120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293795"/>
            <a:ext cx="9036496" cy="1470025"/>
          </a:xfrm>
        </p:spPr>
        <p:txBody>
          <a:bodyPr>
            <a:normAutofit fontScale="90000"/>
          </a:bodyPr>
          <a:lstStyle/>
          <a:p>
            <a:r>
              <a:rPr lang="zh-CN" altLang="en-US" dirty="0" smtClean="0"/>
              <a:t>“了解嘉定  扎根菊园”</a:t>
            </a:r>
            <a:r>
              <a:rPr lang="en-US" altLang="zh-CN" dirty="0" smtClean="0"/>
              <a:t/>
            </a:r>
            <a:br>
              <a:rPr lang="en-US" altLang="zh-CN" dirty="0" smtClean="0"/>
            </a:br>
            <a:r>
              <a:rPr lang="en-US" altLang="zh-CN" sz="4400" dirty="0"/>
              <a:t>——</a:t>
            </a:r>
            <a:r>
              <a:rPr lang="zh-CN" altLang="en-US" dirty="0" smtClean="0"/>
              <a:t>“</a:t>
            </a:r>
            <a:r>
              <a:rPr lang="zh-CN" altLang="en-US" sz="4400" dirty="0"/>
              <a:t>聚力</a:t>
            </a:r>
            <a:r>
              <a:rPr lang="en-US" altLang="zh-CN" sz="4400" dirty="0"/>
              <a:t> </a:t>
            </a:r>
            <a:r>
              <a:rPr lang="zh-CN" altLang="en-US" sz="4400" dirty="0"/>
              <a:t>率先 我行动</a:t>
            </a:r>
            <a:r>
              <a:rPr lang="zh-CN" altLang="en-US" sz="4400" dirty="0" smtClean="0"/>
              <a:t>”工作</a:t>
            </a:r>
            <a:r>
              <a:rPr lang="zh-CN" altLang="en-US" sz="4400" dirty="0"/>
              <a:t>交流</a:t>
            </a:r>
            <a:r>
              <a:rPr lang="en-US" altLang="zh-CN" sz="4400" dirty="0"/>
              <a:t/>
            </a:r>
            <a:br>
              <a:rPr lang="en-US" altLang="zh-CN" sz="4400" dirty="0"/>
            </a:br>
            <a:endParaRPr lang="zh-CN" altLang="en-US" dirty="0"/>
          </a:p>
        </p:txBody>
      </p:sp>
      <p:sp>
        <p:nvSpPr>
          <p:cNvPr id="4" name="Rectangle 3"/>
          <p:cNvSpPr txBox="1">
            <a:spLocks noChangeArrowheads="1"/>
          </p:cNvSpPr>
          <p:nvPr/>
        </p:nvSpPr>
        <p:spPr>
          <a:xfrm>
            <a:off x="1386725" y="4293096"/>
            <a:ext cx="6400800" cy="9361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zh-CN" altLang="en-US" sz="40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ea typeface="+mj-ea"/>
              </a:rPr>
              <a:t>练敏英</a:t>
            </a:r>
            <a:endParaRPr lang="en-US" altLang="zh-CN" sz="40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ea typeface="+mj-ea"/>
            </a:endParaRPr>
          </a:p>
        </p:txBody>
      </p:sp>
      <p:sp>
        <p:nvSpPr>
          <p:cNvPr id="5" name="矩形 4"/>
          <p:cNvSpPr/>
          <p:nvPr/>
        </p:nvSpPr>
        <p:spPr>
          <a:xfrm>
            <a:off x="2802020" y="5641002"/>
            <a:ext cx="3570209" cy="1107996"/>
          </a:xfrm>
          <a:prstGeom prst="rect">
            <a:avLst/>
          </a:prstGeom>
        </p:spPr>
        <p:txBody>
          <a:bodyPr wrap="none">
            <a:spAutoFit/>
          </a:bodyPr>
          <a:lstStyle/>
          <a:p>
            <a:pPr algn="ctr">
              <a:lnSpc>
                <a:spcPct val="150000"/>
              </a:lnSpc>
            </a:pPr>
            <a:r>
              <a:rPr lang="zh-CN" altLang="en-US" sz="24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无线传感网事业部党支部</a:t>
            </a:r>
            <a:endParaRPr lang="en-US" altLang="zh-CN" sz="24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endParaRPr>
          </a:p>
          <a:p>
            <a:pPr algn="ctr">
              <a:lnSpc>
                <a:spcPct val="150000"/>
              </a:lnSpc>
            </a:pPr>
            <a:r>
              <a:rPr lang="en-US" altLang="zh-CN"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2017</a:t>
            </a:r>
            <a:r>
              <a:rPr lang="zh-CN" altLang="en-US"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年</a:t>
            </a:r>
            <a:r>
              <a:rPr lang="en-US" altLang="zh-CN"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6</a:t>
            </a:r>
            <a:r>
              <a:rPr lang="zh-CN" altLang="en-US"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月</a:t>
            </a:r>
            <a:r>
              <a:rPr lang="zh-CN" altLang="en-US" sz="20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 </a:t>
            </a:r>
            <a:endParaRPr lang="zh-CN" altLang="en-US" sz="20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endParaRPr>
          </a:p>
        </p:txBody>
      </p:sp>
    </p:spTree>
    <p:extLst>
      <p:ext uri="{BB962C8B-B14F-4D97-AF65-F5344CB8AC3E}">
        <p14:creationId xmlns:p14="http://schemas.microsoft.com/office/powerpoint/2010/main" val="2746004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等腰三角形 31"/>
          <p:cNvSpPr/>
          <p:nvPr/>
        </p:nvSpPr>
        <p:spPr>
          <a:xfrm rot="5400000">
            <a:off x="-70648" y="323160"/>
            <a:ext cx="1024386" cy="883090"/>
          </a:xfrm>
          <a:prstGeom prst="triangle">
            <a:avLst/>
          </a:prstGeom>
          <a:gradFill flip="none" rotWithShape="1">
            <a:gsLst>
              <a:gs pos="0">
                <a:srgbClr val="0070C0"/>
              </a:gs>
              <a:gs pos="100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tx2">
                  <a:lumMod val="75000"/>
                </a:schemeClr>
              </a:solidFill>
            </a:endParaRPr>
          </a:p>
        </p:txBody>
      </p:sp>
      <p:sp>
        <p:nvSpPr>
          <p:cNvPr id="27" name="Rectangle 2"/>
          <p:cNvSpPr txBox="1">
            <a:spLocks noChangeArrowheads="1"/>
          </p:cNvSpPr>
          <p:nvPr/>
        </p:nvSpPr>
        <p:spPr>
          <a:xfrm>
            <a:off x="883090" y="411685"/>
            <a:ext cx="7772400" cy="663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二、工作开展情况</a:t>
            </a:r>
            <a:r>
              <a:rPr lang="en-US" altLang="zh-CN" sz="32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a:t>
            </a:r>
            <a:r>
              <a:rPr lang="zh-CN" altLang="en-US" sz="32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推荐优秀</a:t>
            </a:r>
            <a:endParaRPr lang="zh-CN" altLang="en-US" sz="32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endParaRPr>
          </a:p>
          <a:p>
            <a:pPr algn="l"/>
            <a:endParaRPr lang="zh-CN" altLang="en-US" sz="32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endParaRPr>
          </a:p>
        </p:txBody>
      </p:sp>
      <p:sp>
        <p:nvSpPr>
          <p:cNvPr id="28" name="TextBox 27"/>
          <p:cNvSpPr txBox="1"/>
          <p:nvPr/>
        </p:nvSpPr>
        <p:spPr>
          <a:xfrm>
            <a:off x="5436096" y="1263962"/>
            <a:ext cx="3024336" cy="4901342"/>
          </a:xfrm>
          <a:prstGeom prst="rect">
            <a:avLst/>
          </a:prstGeom>
          <a:noFill/>
          <a:ln cap="sq">
            <a:solidFill>
              <a:schemeClr val="tx1"/>
            </a:solidFill>
          </a:ln>
        </p:spPr>
        <p:txBody>
          <a:bodyPr wrap="square" rtlCol="0">
            <a:spAutoFit/>
          </a:bodyPr>
          <a:lstStyle/>
          <a:p>
            <a:pPr indent="540000">
              <a:lnSpc>
                <a:spcPts val="2500"/>
              </a:lnSpc>
            </a:pPr>
            <a:r>
              <a:rPr lang="zh-CN" altLang="en-US" dirty="0" smtClean="0"/>
              <a:t>为契合菊园作为嘉定建设重要承载区的创新核心功能区，紧紧围绕“科技菊园、品质菊园”的发展目标，充分发挥榜样的引领作用，经菊园党工委、管委会决定，第二届“</a:t>
            </a:r>
            <a:r>
              <a:rPr lang="zh-CN" altLang="en-US" b="1" dirty="0" smtClean="0"/>
              <a:t>最美菊园人”</a:t>
            </a:r>
            <a:r>
              <a:rPr lang="zh-CN" altLang="en-US" dirty="0" smtClean="0"/>
              <a:t>将开展</a:t>
            </a:r>
            <a:r>
              <a:rPr lang="zh-CN" altLang="en-US" b="1" dirty="0" smtClean="0"/>
              <a:t>科技创新专题</a:t>
            </a:r>
            <a:r>
              <a:rPr lang="zh-CN" altLang="en-US" dirty="0" smtClean="0"/>
              <a:t>评选活动。事业部党支部推荐</a:t>
            </a:r>
            <a:r>
              <a:rPr lang="zh-CN" altLang="en-US" b="1" dirty="0" smtClean="0"/>
              <a:t>袁晓兵</a:t>
            </a:r>
            <a:r>
              <a:rPr lang="zh-CN" altLang="en-US" dirty="0" smtClean="0"/>
              <a:t>研究员（</a:t>
            </a:r>
            <a:r>
              <a:rPr lang="zh-CN" altLang="en-US" b="1" dirty="0" smtClean="0"/>
              <a:t>用“芯”感知 铸就国防安全的“电子长城”</a:t>
            </a:r>
            <a:r>
              <a:rPr lang="zh-CN" altLang="en-US" dirty="0" smtClean="0"/>
              <a:t>）和</a:t>
            </a:r>
            <a:r>
              <a:rPr lang="zh-CN" altLang="en-US" b="1" dirty="0" smtClean="0"/>
              <a:t>李宝清</a:t>
            </a:r>
            <a:r>
              <a:rPr lang="zh-CN" altLang="en-US" dirty="0" smtClean="0"/>
              <a:t>研究员（</a:t>
            </a:r>
            <a:r>
              <a:rPr lang="zh-CN" altLang="en-US" b="1" dirty="0" smtClean="0"/>
              <a:t>特种无线传感网不懈探索的实践者</a:t>
            </a:r>
            <a:r>
              <a:rPr lang="zh-CN" altLang="en-US" dirty="0" smtClean="0"/>
              <a:t>）参加第二届“最美菊园人”</a:t>
            </a:r>
            <a:r>
              <a:rPr lang="zh-CN" altLang="en-US" dirty="0"/>
              <a:t>评选</a:t>
            </a:r>
            <a:r>
              <a:rPr lang="zh-CN" altLang="zh-CN" dirty="0" smtClean="0"/>
              <a:t>。</a:t>
            </a:r>
            <a:r>
              <a:rPr lang="en-US" altLang="zh-CN" dirty="0" smtClean="0"/>
              <a:t> </a:t>
            </a:r>
            <a:endParaRPr lang="en-US" altLang="zh-CN"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686" y="1263962"/>
            <a:ext cx="2146739" cy="3816424"/>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3358" y="2636912"/>
            <a:ext cx="2146738" cy="3816424"/>
          </a:xfrm>
          <a:prstGeom prst="rect">
            <a:avLst/>
          </a:prstGeom>
        </p:spPr>
      </p:pic>
    </p:spTree>
    <p:extLst>
      <p:ext uri="{BB962C8B-B14F-4D97-AF65-F5344CB8AC3E}">
        <p14:creationId xmlns:p14="http://schemas.microsoft.com/office/powerpoint/2010/main" val="364461590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三、下半年工作重点</a:t>
            </a:r>
            <a:endParaRPr lang="zh-CN" altLang="en-US" dirty="0"/>
          </a:p>
        </p:txBody>
      </p:sp>
    </p:spTree>
    <p:extLst>
      <p:ext uri="{BB962C8B-B14F-4D97-AF65-F5344CB8AC3E}">
        <p14:creationId xmlns:p14="http://schemas.microsoft.com/office/powerpoint/2010/main" val="3358985597"/>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等腰三角形 31"/>
          <p:cNvSpPr/>
          <p:nvPr/>
        </p:nvSpPr>
        <p:spPr>
          <a:xfrm rot="5400000">
            <a:off x="-70648" y="323160"/>
            <a:ext cx="1024386" cy="883090"/>
          </a:xfrm>
          <a:prstGeom prst="triangle">
            <a:avLst/>
          </a:prstGeom>
          <a:gradFill flip="none" rotWithShape="1">
            <a:gsLst>
              <a:gs pos="0">
                <a:srgbClr val="0070C0"/>
              </a:gs>
              <a:gs pos="100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tx2">
                  <a:lumMod val="75000"/>
                </a:schemeClr>
              </a:solidFill>
            </a:endParaRPr>
          </a:p>
        </p:txBody>
      </p:sp>
      <p:sp>
        <p:nvSpPr>
          <p:cNvPr id="27" name="Rectangle 2"/>
          <p:cNvSpPr txBox="1">
            <a:spLocks noChangeArrowheads="1"/>
          </p:cNvSpPr>
          <p:nvPr/>
        </p:nvSpPr>
        <p:spPr>
          <a:xfrm>
            <a:off x="883090" y="411685"/>
            <a:ext cx="7772400" cy="663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三、下半年工作重点</a:t>
            </a:r>
          </a:p>
        </p:txBody>
      </p:sp>
      <p:sp>
        <p:nvSpPr>
          <p:cNvPr id="7" name="任意多边形 6"/>
          <p:cNvSpPr/>
          <p:nvPr/>
        </p:nvSpPr>
        <p:spPr>
          <a:xfrm>
            <a:off x="539552" y="2133971"/>
            <a:ext cx="1761990" cy="2838025"/>
          </a:xfrm>
          <a:custGeom>
            <a:avLst/>
            <a:gdLst>
              <a:gd name="connsiteX0" fmla="*/ 282649 w 1695862"/>
              <a:gd name="connsiteY0" fmla="*/ 0 h 2838025"/>
              <a:gd name="connsiteX1" fmla="*/ 1695862 w 1695862"/>
              <a:gd name="connsiteY1" fmla="*/ 0 h 2838025"/>
              <a:gd name="connsiteX2" fmla="*/ 1695862 w 1695862"/>
              <a:gd name="connsiteY2" fmla="*/ 0 h 2838025"/>
              <a:gd name="connsiteX3" fmla="*/ 1695862 w 1695862"/>
              <a:gd name="connsiteY3" fmla="*/ 2555376 h 2838025"/>
              <a:gd name="connsiteX4" fmla="*/ 1413213 w 1695862"/>
              <a:gd name="connsiteY4" fmla="*/ 2838025 h 2838025"/>
              <a:gd name="connsiteX5" fmla="*/ 0 w 1695862"/>
              <a:gd name="connsiteY5" fmla="*/ 2838025 h 2838025"/>
              <a:gd name="connsiteX6" fmla="*/ 0 w 1695862"/>
              <a:gd name="connsiteY6" fmla="*/ 2838025 h 2838025"/>
              <a:gd name="connsiteX7" fmla="*/ 0 w 1695862"/>
              <a:gd name="connsiteY7" fmla="*/ 282649 h 2838025"/>
              <a:gd name="connsiteX8" fmla="*/ 282649 w 1695862"/>
              <a:gd name="connsiteY8" fmla="*/ 0 h 283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862" h="2838025">
                <a:moveTo>
                  <a:pt x="282649" y="0"/>
                </a:moveTo>
                <a:lnTo>
                  <a:pt x="1695862" y="0"/>
                </a:lnTo>
                <a:lnTo>
                  <a:pt x="1695862" y="0"/>
                </a:lnTo>
                <a:lnTo>
                  <a:pt x="1695862" y="2555376"/>
                </a:lnTo>
                <a:cubicBezTo>
                  <a:pt x="1695862" y="2711479"/>
                  <a:pt x="1569316" y="2838025"/>
                  <a:pt x="1413213" y="2838025"/>
                </a:cubicBezTo>
                <a:lnTo>
                  <a:pt x="0" y="2838025"/>
                </a:lnTo>
                <a:lnTo>
                  <a:pt x="0" y="2838025"/>
                </a:lnTo>
                <a:lnTo>
                  <a:pt x="0" y="282649"/>
                </a:lnTo>
                <a:cubicBezTo>
                  <a:pt x="0" y="126546"/>
                  <a:pt x="126546" y="0"/>
                  <a:pt x="282649" y="0"/>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05645" tIns="105645" rIns="105645" bIns="105645" numCol="1" spcCol="1270" anchor="ctr" anchorCtr="0">
            <a:noAutofit/>
          </a:bodyPr>
          <a:lstStyle/>
          <a:p>
            <a:pPr lvl="0" algn="ctr" defTabSz="800100" rtl="0">
              <a:lnSpc>
                <a:spcPct val="150000"/>
              </a:lnSpc>
              <a:spcBef>
                <a:spcPct val="0"/>
              </a:spcBef>
              <a:spcAft>
                <a:spcPct val="35000"/>
              </a:spcAft>
            </a:pPr>
            <a:r>
              <a:rPr lang="zh-CN" altLang="en-US" sz="2000" kern="1200" dirty="0" smtClean="0">
                <a:ln w="9525" cmpd="sng">
                  <a:solidFill>
                    <a:srgbClr val="FFFFFF"/>
                  </a:solidFill>
                  <a:prstDash val="solid"/>
                </a:ln>
                <a:solidFill>
                  <a:srgbClr val="FFFFFF"/>
                </a:solidFill>
                <a:effectLst>
                  <a:outerShdw blurRad="63500" dir="3600000" algn="tl" rotWithShape="0">
                    <a:srgbClr val="000000">
                      <a:alpha val="70000"/>
                    </a:srgbClr>
                  </a:outerShdw>
                </a:effectLst>
              </a:rPr>
              <a:t>继续严格</a:t>
            </a:r>
            <a:endParaRPr lang="en-US" altLang="zh-CN" sz="2000" kern="1200" dirty="0" smtClean="0">
              <a:ln w="952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800100" rtl="0">
              <a:lnSpc>
                <a:spcPct val="150000"/>
              </a:lnSpc>
              <a:spcBef>
                <a:spcPct val="0"/>
              </a:spcBef>
              <a:spcAft>
                <a:spcPct val="35000"/>
              </a:spcAft>
            </a:pPr>
            <a:r>
              <a:rPr lang="zh-CN" altLang="en-US" sz="2000" kern="1200" dirty="0" smtClean="0">
                <a:ln w="9525" cmpd="sng">
                  <a:solidFill>
                    <a:srgbClr val="FFFFFF"/>
                  </a:solidFill>
                  <a:prstDash val="solid"/>
                </a:ln>
                <a:solidFill>
                  <a:srgbClr val="FFFFFF"/>
                </a:solidFill>
                <a:effectLst>
                  <a:outerShdw blurRad="63500" dir="3600000" algn="tl" rotWithShape="0">
                    <a:srgbClr val="000000">
                      <a:alpha val="70000"/>
                    </a:srgbClr>
                  </a:outerShdw>
                </a:effectLst>
              </a:rPr>
              <a:t>按计划推进</a:t>
            </a:r>
            <a:endParaRPr lang="en-US" altLang="zh-CN" sz="2000" kern="1200" dirty="0" smtClean="0">
              <a:ln w="952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800100" rtl="0">
              <a:lnSpc>
                <a:spcPct val="150000"/>
              </a:lnSpc>
              <a:spcBef>
                <a:spcPct val="0"/>
              </a:spcBef>
              <a:spcAft>
                <a:spcPct val="35000"/>
              </a:spcAft>
            </a:pPr>
            <a:r>
              <a:rPr lang="zh-CN" altLang="en-US" sz="2000" kern="1200" dirty="0" smtClean="0">
                <a:ln w="9525" cmpd="sng">
                  <a:solidFill>
                    <a:srgbClr val="FFFFFF"/>
                  </a:solidFill>
                  <a:prstDash val="solid"/>
                </a:ln>
                <a:solidFill>
                  <a:srgbClr val="FFFFFF"/>
                </a:solidFill>
                <a:effectLst>
                  <a:outerShdw blurRad="63500" dir="3600000" algn="tl" rotWithShape="0">
                    <a:srgbClr val="000000">
                      <a:alpha val="70000"/>
                    </a:srgbClr>
                  </a:outerShdw>
                </a:effectLst>
              </a:rPr>
              <a:t>“两学一做”</a:t>
            </a:r>
            <a:endParaRPr lang="en-US" altLang="zh-CN" sz="2000" kern="1200" dirty="0" smtClean="0">
              <a:ln w="952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800100" rtl="0">
              <a:lnSpc>
                <a:spcPct val="150000"/>
              </a:lnSpc>
              <a:spcBef>
                <a:spcPct val="0"/>
              </a:spcBef>
              <a:spcAft>
                <a:spcPct val="35000"/>
              </a:spcAft>
            </a:pPr>
            <a:r>
              <a:rPr lang="zh-CN" altLang="en-US" sz="2000" kern="1200" dirty="0" smtClean="0">
                <a:ln w="9525" cmpd="sng">
                  <a:solidFill>
                    <a:srgbClr val="FFFFFF"/>
                  </a:solidFill>
                  <a:prstDash val="solid"/>
                </a:ln>
                <a:solidFill>
                  <a:srgbClr val="FFFFFF"/>
                </a:solidFill>
                <a:effectLst>
                  <a:outerShdw blurRad="63500" dir="3600000" algn="tl" rotWithShape="0">
                    <a:srgbClr val="000000">
                      <a:alpha val="70000"/>
                    </a:srgbClr>
                  </a:outerShdw>
                </a:effectLst>
              </a:rPr>
              <a:t>学习教育</a:t>
            </a:r>
            <a:endParaRPr lang="zh-CN" altLang="en-US" sz="2000" kern="1200" dirty="0">
              <a:ln w="952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任意多边形 7"/>
          <p:cNvSpPr/>
          <p:nvPr/>
        </p:nvSpPr>
        <p:spPr>
          <a:xfrm>
            <a:off x="5729184" y="3061183"/>
            <a:ext cx="983600" cy="983600"/>
          </a:xfrm>
          <a:custGeom>
            <a:avLst/>
            <a:gdLst>
              <a:gd name="connsiteX0" fmla="*/ 130376 w 983600"/>
              <a:gd name="connsiteY0" fmla="*/ 376129 h 983600"/>
              <a:gd name="connsiteX1" fmla="*/ 376129 w 983600"/>
              <a:gd name="connsiteY1" fmla="*/ 376129 h 983600"/>
              <a:gd name="connsiteX2" fmla="*/ 376129 w 983600"/>
              <a:gd name="connsiteY2" fmla="*/ 130376 h 983600"/>
              <a:gd name="connsiteX3" fmla="*/ 607471 w 983600"/>
              <a:gd name="connsiteY3" fmla="*/ 130376 h 983600"/>
              <a:gd name="connsiteX4" fmla="*/ 607471 w 983600"/>
              <a:gd name="connsiteY4" fmla="*/ 376129 h 983600"/>
              <a:gd name="connsiteX5" fmla="*/ 853224 w 983600"/>
              <a:gd name="connsiteY5" fmla="*/ 376129 h 983600"/>
              <a:gd name="connsiteX6" fmla="*/ 853224 w 983600"/>
              <a:gd name="connsiteY6" fmla="*/ 607471 h 983600"/>
              <a:gd name="connsiteX7" fmla="*/ 607471 w 983600"/>
              <a:gd name="connsiteY7" fmla="*/ 607471 h 983600"/>
              <a:gd name="connsiteX8" fmla="*/ 607471 w 983600"/>
              <a:gd name="connsiteY8" fmla="*/ 853224 h 983600"/>
              <a:gd name="connsiteX9" fmla="*/ 376129 w 983600"/>
              <a:gd name="connsiteY9" fmla="*/ 853224 h 983600"/>
              <a:gd name="connsiteX10" fmla="*/ 376129 w 983600"/>
              <a:gd name="connsiteY10" fmla="*/ 607471 h 983600"/>
              <a:gd name="connsiteX11" fmla="*/ 130376 w 983600"/>
              <a:gd name="connsiteY11" fmla="*/ 607471 h 983600"/>
              <a:gd name="connsiteX12" fmla="*/ 130376 w 983600"/>
              <a:gd name="connsiteY12" fmla="*/ 376129 h 98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3600" h="983600">
                <a:moveTo>
                  <a:pt x="130376" y="376129"/>
                </a:moveTo>
                <a:lnTo>
                  <a:pt x="376129" y="376129"/>
                </a:lnTo>
                <a:lnTo>
                  <a:pt x="376129" y="130376"/>
                </a:lnTo>
                <a:lnTo>
                  <a:pt x="607471" y="130376"/>
                </a:lnTo>
                <a:lnTo>
                  <a:pt x="607471" y="376129"/>
                </a:lnTo>
                <a:lnTo>
                  <a:pt x="853224" y="376129"/>
                </a:lnTo>
                <a:lnTo>
                  <a:pt x="853224" y="607471"/>
                </a:lnTo>
                <a:lnTo>
                  <a:pt x="607471" y="607471"/>
                </a:lnTo>
                <a:lnTo>
                  <a:pt x="607471" y="853224"/>
                </a:lnTo>
                <a:lnTo>
                  <a:pt x="376129" y="853224"/>
                </a:lnTo>
                <a:lnTo>
                  <a:pt x="376129" y="607471"/>
                </a:lnTo>
                <a:lnTo>
                  <a:pt x="130376" y="607471"/>
                </a:lnTo>
                <a:lnTo>
                  <a:pt x="130376" y="376129"/>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4">
              <a:tint val="60000"/>
              <a:hueOff val="0"/>
              <a:satOff val="0"/>
              <a:lumOff val="0"/>
              <a:alphaOff val="0"/>
            </a:schemeClr>
          </a:lnRef>
          <a:fillRef idx="1">
            <a:schemeClr val="accent4">
              <a:tint val="60000"/>
              <a:hueOff val="0"/>
              <a:satOff val="0"/>
              <a:lumOff val="0"/>
              <a:alphaOff val="0"/>
            </a:schemeClr>
          </a:fillRef>
          <a:effectRef idx="2">
            <a:schemeClr val="accent4">
              <a:tint val="60000"/>
              <a:hueOff val="0"/>
              <a:satOff val="0"/>
              <a:lumOff val="0"/>
              <a:alphaOff val="0"/>
            </a:schemeClr>
          </a:effectRef>
          <a:fontRef idx="minor">
            <a:schemeClr val="lt1"/>
          </a:fontRef>
        </p:style>
        <p:txBody>
          <a:bodyPr spcFirstLastPara="0" vert="horz" wrap="square" lIns="130376" tIns="376129" rIns="130376" bIns="376129" numCol="1" spcCol="1270" anchor="ctr" anchorCtr="0">
            <a:noAutofit/>
          </a:bodyPr>
          <a:lstStyle/>
          <a:p>
            <a:pPr lvl="0" algn="ctr" defTabSz="711200">
              <a:lnSpc>
                <a:spcPct val="90000"/>
              </a:lnSpc>
              <a:spcBef>
                <a:spcPct val="0"/>
              </a:spcBef>
              <a:spcAft>
                <a:spcPct val="35000"/>
              </a:spcAft>
            </a:pPr>
            <a:endParaRPr lang="zh-CN" altLang="en-US" sz="1600" kern="1200"/>
          </a:p>
        </p:txBody>
      </p:sp>
      <p:sp>
        <p:nvSpPr>
          <p:cNvPr id="9" name="任意多边形 8"/>
          <p:cNvSpPr/>
          <p:nvPr/>
        </p:nvSpPr>
        <p:spPr>
          <a:xfrm>
            <a:off x="3779912" y="2133970"/>
            <a:ext cx="1832986" cy="2838025"/>
          </a:xfrm>
          <a:custGeom>
            <a:avLst/>
            <a:gdLst>
              <a:gd name="connsiteX0" fmla="*/ 282649 w 1695862"/>
              <a:gd name="connsiteY0" fmla="*/ 0 h 2838025"/>
              <a:gd name="connsiteX1" fmla="*/ 1695862 w 1695862"/>
              <a:gd name="connsiteY1" fmla="*/ 0 h 2838025"/>
              <a:gd name="connsiteX2" fmla="*/ 1695862 w 1695862"/>
              <a:gd name="connsiteY2" fmla="*/ 0 h 2838025"/>
              <a:gd name="connsiteX3" fmla="*/ 1695862 w 1695862"/>
              <a:gd name="connsiteY3" fmla="*/ 2555376 h 2838025"/>
              <a:gd name="connsiteX4" fmla="*/ 1413213 w 1695862"/>
              <a:gd name="connsiteY4" fmla="*/ 2838025 h 2838025"/>
              <a:gd name="connsiteX5" fmla="*/ 0 w 1695862"/>
              <a:gd name="connsiteY5" fmla="*/ 2838025 h 2838025"/>
              <a:gd name="connsiteX6" fmla="*/ 0 w 1695862"/>
              <a:gd name="connsiteY6" fmla="*/ 2838025 h 2838025"/>
              <a:gd name="connsiteX7" fmla="*/ 0 w 1695862"/>
              <a:gd name="connsiteY7" fmla="*/ 282649 h 2838025"/>
              <a:gd name="connsiteX8" fmla="*/ 282649 w 1695862"/>
              <a:gd name="connsiteY8" fmla="*/ 0 h 283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862" h="2838025">
                <a:moveTo>
                  <a:pt x="282649" y="0"/>
                </a:moveTo>
                <a:lnTo>
                  <a:pt x="1695862" y="0"/>
                </a:lnTo>
                <a:lnTo>
                  <a:pt x="1695862" y="0"/>
                </a:lnTo>
                <a:lnTo>
                  <a:pt x="1695862" y="2555376"/>
                </a:lnTo>
                <a:cubicBezTo>
                  <a:pt x="1695862" y="2711479"/>
                  <a:pt x="1569316" y="2838025"/>
                  <a:pt x="1413213" y="2838025"/>
                </a:cubicBezTo>
                <a:lnTo>
                  <a:pt x="0" y="2838025"/>
                </a:lnTo>
                <a:lnTo>
                  <a:pt x="0" y="2838025"/>
                </a:lnTo>
                <a:lnTo>
                  <a:pt x="0" y="282649"/>
                </a:lnTo>
                <a:cubicBezTo>
                  <a:pt x="0" y="126546"/>
                  <a:pt x="126546" y="0"/>
                  <a:pt x="282649" y="0"/>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05645" tIns="105645" rIns="105645" bIns="105645" numCol="1" spcCol="1270" anchor="ctr" anchorCtr="0">
            <a:noAutofit/>
          </a:bodyPr>
          <a:lstStyle/>
          <a:p>
            <a:pPr algn="ctr" defTabSz="800100">
              <a:lnSpc>
                <a:spcPct val="150000"/>
              </a:lnSpc>
              <a:spcBef>
                <a:spcPct val="0"/>
              </a:spcBef>
              <a:spcAft>
                <a:spcPct val="35000"/>
              </a:spcAft>
            </a:pPr>
            <a:r>
              <a:rPr lang="zh-CN" altLang="en-US" sz="2000" dirty="0">
                <a:ln w="9525" cmpd="sng">
                  <a:solidFill>
                    <a:srgbClr val="FFFFFF"/>
                  </a:solidFill>
                  <a:prstDash val="solid"/>
                </a:ln>
                <a:solidFill>
                  <a:srgbClr val="FFFFFF"/>
                </a:solidFill>
                <a:effectLst>
                  <a:outerShdw blurRad="63500" dir="3600000" algn="tl" rotWithShape="0">
                    <a:srgbClr val="000000">
                      <a:alpha val="70000"/>
                    </a:srgbClr>
                  </a:outerShdw>
                </a:effectLst>
              </a:rPr>
              <a:t>稳步</a:t>
            </a:r>
            <a:r>
              <a:rPr lang="zh-CN" altLang="en-US" sz="2000" dirty="0" smtClean="0">
                <a:ln w="9525" cmpd="sng">
                  <a:solidFill>
                    <a:srgbClr val="FFFFFF"/>
                  </a:solidFill>
                  <a:prstDash val="solid"/>
                </a:ln>
                <a:solidFill>
                  <a:srgbClr val="FFFFFF"/>
                </a:solidFill>
                <a:effectLst>
                  <a:outerShdw blurRad="63500" dir="3600000" algn="tl" rotWithShape="0">
                    <a:srgbClr val="000000">
                      <a:alpha val="70000"/>
                    </a:srgbClr>
                  </a:outerShdw>
                </a:effectLst>
              </a:rPr>
              <a:t>开展</a:t>
            </a:r>
            <a:endParaRPr lang="en-US" altLang="zh-CN" sz="2000" dirty="0" smtClean="0">
              <a:ln w="9525" cmpd="sng">
                <a:solidFill>
                  <a:srgbClr val="FFFFFF"/>
                </a:solidFill>
                <a:prstDash val="solid"/>
              </a:ln>
              <a:solidFill>
                <a:srgbClr val="FFFFFF"/>
              </a:solidFill>
              <a:effectLst>
                <a:outerShdw blurRad="63500" dir="3600000" algn="tl" rotWithShape="0">
                  <a:srgbClr val="000000">
                    <a:alpha val="70000"/>
                  </a:srgbClr>
                </a:outerShdw>
              </a:effectLst>
            </a:endParaRPr>
          </a:p>
          <a:p>
            <a:pPr algn="ctr" defTabSz="800100">
              <a:lnSpc>
                <a:spcPct val="150000"/>
              </a:lnSpc>
              <a:spcBef>
                <a:spcPct val="0"/>
              </a:spcBef>
              <a:spcAft>
                <a:spcPct val="35000"/>
              </a:spcAft>
            </a:pPr>
            <a:r>
              <a:rPr lang="zh-CN" altLang="en-US" sz="2000" dirty="0" smtClean="0">
                <a:ln w="9525" cmpd="sng">
                  <a:solidFill>
                    <a:srgbClr val="FFFFFF"/>
                  </a:solidFill>
                  <a:prstDash val="solid"/>
                </a:ln>
                <a:solidFill>
                  <a:srgbClr val="FFFFFF"/>
                </a:solidFill>
                <a:effectLst>
                  <a:outerShdw blurRad="63500" dir="3600000" algn="tl" rotWithShape="0">
                    <a:srgbClr val="000000">
                      <a:alpha val="70000"/>
                    </a:srgbClr>
                  </a:outerShdw>
                </a:effectLst>
              </a:rPr>
              <a:t>“了解嘉定  扎根菊园”</a:t>
            </a:r>
            <a:endParaRPr lang="en-US" altLang="zh-CN" sz="2000" dirty="0" smtClean="0">
              <a:ln w="9525" cmpd="sng">
                <a:solidFill>
                  <a:srgbClr val="FFFFFF"/>
                </a:solidFill>
                <a:prstDash val="solid"/>
              </a:ln>
              <a:solidFill>
                <a:srgbClr val="FFFFFF"/>
              </a:solidFill>
              <a:effectLst>
                <a:outerShdw blurRad="63500" dir="3600000" algn="tl" rotWithShape="0">
                  <a:srgbClr val="000000">
                    <a:alpha val="70000"/>
                  </a:srgbClr>
                </a:outerShdw>
              </a:effectLst>
            </a:endParaRPr>
          </a:p>
          <a:p>
            <a:pPr algn="ctr" defTabSz="800100">
              <a:lnSpc>
                <a:spcPct val="150000"/>
              </a:lnSpc>
              <a:spcBef>
                <a:spcPct val="0"/>
              </a:spcBef>
              <a:spcAft>
                <a:spcPct val="35000"/>
              </a:spcAft>
            </a:pPr>
            <a:r>
              <a:rPr lang="zh-CN" altLang="en-US" sz="2000" dirty="0" smtClean="0">
                <a:ln w="9525" cmpd="sng">
                  <a:solidFill>
                    <a:srgbClr val="FFFFFF"/>
                  </a:solidFill>
                  <a:prstDash val="solid"/>
                </a:ln>
                <a:solidFill>
                  <a:srgbClr val="FFFFFF"/>
                </a:solidFill>
                <a:effectLst>
                  <a:outerShdw blurRad="63500" dir="3600000" algn="tl" rotWithShape="0">
                    <a:srgbClr val="000000">
                      <a:alpha val="70000"/>
                    </a:srgbClr>
                  </a:outerShdw>
                </a:effectLst>
              </a:rPr>
              <a:t>主题活动</a:t>
            </a:r>
            <a:endParaRPr lang="zh-CN" altLang="en-US" sz="2000" dirty="0">
              <a:ln w="952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任意多边形 9"/>
          <p:cNvSpPr/>
          <p:nvPr/>
        </p:nvSpPr>
        <p:spPr>
          <a:xfrm>
            <a:off x="6858958" y="2133971"/>
            <a:ext cx="1889506" cy="2838025"/>
          </a:xfrm>
          <a:custGeom>
            <a:avLst/>
            <a:gdLst>
              <a:gd name="connsiteX0" fmla="*/ 282649 w 1695862"/>
              <a:gd name="connsiteY0" fmla="*/ 0 h 2838025"/>
              <a:gd name="connsiteX1" fmla="*/ 1695862 w 1695862"/>
              <a:gd name="connsiteY1" fmla="*/ 0 h 2838025"/>
              <a:gd name="connsiteX2" fmla="*/ 1695862 w 1695862"/>
              <a:gd name="connsiteY2" fmla="*/ 0 h 2838025"/>
              <a:gd name="connsiteX3" fmla="*/ 1695862 w 1695862"/>
              <a:gd name="connsiteY3" fmla="*/ 2555376 h 2838025"/>
              <a:gd name="connsiteX4" fmla="*/ 1413213 w 1695862"/>
              <a:gd name="connsiteY4" fmla="*/ 2838025 h 2838025"/>
              <a:gd name="connsiteX5" fmla="*/ 0 w 1695862"/>
              <a:gd name="connsiteY5" fmla="*/ 2838025 h 2838025"/>
              <a:gd name="connsiteX6" fmla="*/ 0 w 1695862"/>
              <a:gd name="connsiteY6" fmla="*/ 2838025 h 2838025"/>
              <a:gd name="connsiteX7" fmla="*/ 0 w 1695862"/>
              <a:gd name="connsiteY7" fmla="*/ 282649 h 2838025"/>
              <a:gd name="connsiteX8" fmla="*/ 282649 w 1695862"/>
              <a:gd name="connsiteY8" fmla="*/ 0 h 283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862" h="2838025">
                <a:moveTo>
                  <a:pt x="282649" y="0"/>
                </a:moveTo>
                <a:lnTo>
                  <a:pt x="1695862" y="0"/>
                </a:lnTo>
                <a:lnTo>
                  <a:pt x="1695862" y="0"/>
                </a:lnTo>
                <a:lnTo>
                  <a:pt x="1695862" y="2555376"/>
                </a:lnTo>
                <a:cubicBezTo>
                  <a:pt x="1695862" y="2711479"/>
                  <a:pt x="1569316" y="2838025"/>
                  <a:pt x="1413213" y="2838025"/>
                </a:cubicBezTo>
                <a:lnTo>
                  <a:pt x="0" y="2838025"/>
                </a:lnTo>
                <a:lnTo>
                  <a:pt x="0" y="2838025"/>
                </a:lnTo>
                <a:lnTo>
                  <a:pt x="0" y="282649"/>
                </a:lnTo>
                <a:cubicBezTo>
                  <a:pt x="0" y="126546"/>
                  <a:pt x="126546" y="0"/>
                  <a:pt x="282649" y="0"/>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05645" tIns="105645" rIns="105645" bIns="105645" numCol="1" spcCol="1270" anchor="ctr" anchorCtr="0">
            <a:noAutofit/>
          </a:bodyPr>
          <a:lstStyle/>
          <a:p>
            <a:pPr algn="ctr" defTabSz="800100">
              <a:lnSpc>
                <a:spcPct val="150000"/>
              </a:lnSpc>
              <a:spcBef>
                <a:spcPct val="0"/>
              </a:spcBef>
              <a:spcAft>
                <a:spcPct val="35000"/>
              </a:spcAft>
            </a:pPr>
            <a:r>
              <a:rPr lang="zh-CN" altLang="zh-CN" sz="2000" dirty="0">
                <a:ln w="9525" cmpd="sng">
                  <a:solidFill>
                    <a:srgbClr val="FFFFFF"/>
                  </a:solidFill>
                  <a:prstDash val="solid"/>
                </a:ln>
                <a:solidFill>
                  <a:srgbClr val="FFFFFF"/>
                </a:solidFill>
                <a:effectLst>
                  <a:outerShdw blurRad="63500" dir="3600000" algn="tl" rotWithShape="0">
                    <a:srgbClr val="000000">
                      <a:alpha val="70000"/>
                    </a:srgbClr>
                  </a:outerShdw>
                </a:effectLst>
              </a:rPr>
              <a:t>深入</a:t>
            </a:r>
            <a:r>
              <a:rPr lang="zh-CN" altLang="zh-CN" sz="2000" dirty="0" smtClean="0">
                <a:ln w="9525" cmpd="sng">
                  <a:solidFill>
                    <a:srgbClr val="FFFFFF"/>
                  </a:solidFill>
                  <a:prstDash val="solid"/>
                </a:ln>
                <a:solidFill>
                  <a:srgbClr val="FFFFFF"/>
                </a:solidFill>
                <a:effectLst>
                  <a:outerShdw blurRad="63500" dir="3600000" algn="tl" rotWithShape="0">
                    <a:srgbClr val="000000">
                      <a:alpha val="70000"/>
                    </a:srgbClr>
                  </a:outerShdw>
                </a:effectLst>
              </a:rPr>
              <a:t>学习</a:t>
            </a:r>
            <a:endParaRPr lang="en-US" altLang="zh-CN" sz="2000" dirty="0" smtClean="0">
              <a:ln w="9525" cmpd="sng">
                <a:solidFill>
                  <a:srgbClr val="FFFFFF"/>
                </a:solidFill>
                <a:prstDash val="solid"/>
              </a:ln>
              <a:solidFill>
                <a:srgbClr val="FFFFFF"/>
              </a:solidFill>
              <a:effectLst>
                <a:outerShdw blurRad="63500" dir="3600000" algn="tl" rotWithShape="0">
                  <a:srgbClr val="000000">
                    <a:alpha val="70000"/>
                  </a:srgbClr>
                </a:outerShdw>
              </a:effectLst>
            </a:endParaRPr>
          </a:p>
          <a:p>
            <a:pPr algn="ctr" defTabSz="800100">
              <a:lnSpc>
                <a:spcPct val="150000"/>
              </a:lnSpc>
              <a:spcBef>
                <a:spcPct val="0"/>
              </a:spcBef>
              <a:spcAft>
                <a:spcPct val="35000"/>
              </a:spcAft>
            </a:pPr>
            <a:r>
              <a:rPr lang="zh-CN" altLang="zh-CN" sz="2000" dirty="0" smtClean="0">
                <a:ln w="9525" cmpd="sng">
                  <a:solidFill>
                    <a:srgbClr val="FFFFFF"/>
                  </a:solidFill>
                  <a:prstDash val="solid"/>
                </a:ln>
                <a:solidFill>
                  <a:srgbClr val="FFFFFF"/>
                </a:solidFill>
                <a:effectLst>
                  <a:outerShdw blurRad="63500" dir="3600000" algn="tl" rotWithShape="0">
                    <a:srgbClr val="000000">
                      <a:alpha val="70000"/>
                    </a:srgbClr>
                  </a:outerShdw>
                </a:effectLst>
              </a:rPr>
              <a:t>十九</a:t>
            </a:r>
            <a:r>
              <a:rPr lang="zh-CN" altLang="zh-CN" sz="2000" dirty="0">
                <a:ln w="9525" cmpd="sng">
                  <a:solidFill>
                    <a:srgbClr val="FFFFFF"/>
                  </a:solidFill>
                  <a:prstDash val="solid"/>
                </a:ln>
                <a:solidFill>
                  <a:srgbClr val="FFFFFF"/>
                </a:solidFill>
                <a:effectLst>
                  <a:outerShdw blurRad="63500" dir="3600000" algn="tl" rotWithShape="0">
                    <a:srgbClr val="000000">
                      <a:alpha val="70000"/>
                    </a:srgbClr>
                  </a:outerShdw>
                </a:effectLst>
              </a:rPr>
              <a:t>大</a:t>
            </a:r>
            <a:r>
              <a:rPr lang="zh-CN" altLang="zh-CN" sz="2000" dirty="0" smtClean="0">
                <a:ln w="9525" cmpd="sng">
                  <a:solidFill>
                    <a:srgbClr val="FFFFFF"/>
                  </a:solidFill>
                  <a:prstDash val="solid"/>
                </a:ln>
                <a:solidFill>
                  <a:srgbClr val="FFFFFF"/>
                </a:solidFill>
                <a:effectLst>
                  <a:outerShdw blurRad="63500" dir="3600000" algn="tl" rotWithShape="0">
                    <a:srgbClr val="000000">
                      <a:alpha val="70000"/>
                    </a:srgbClr>
                  </a:outerShdw>
                </a:effectLst>
              </a:rPr>
              <a:t>会议</a:t>
            </a:r>
            <a:endParaRPr lang="en-US" altLang="zh-CN" sz="2000" dirty="0" smtClean="0">
              <a:ln w="9525" cmpd="sng">
                <a:solidFill>
                  <a:srgbClr val="FFFFFF"/>
                </a:solidFill>
                <a:prstDash val="solid"/>
              </a:ln>
              <a:solidFill>
                <a:srgbClr val="FFFFFF"/>
              </a:solidFill>
              <a:effectLst>
                <a:outerShdw blurRad="63500" dir="3600000" algn="tl" rotWithShape="0">
                  <a:srgbClr val="000000">
                    <a:alpha val="70000"/>
                  </a:srgbClr>
                </a:outerShdw>
              </a:effectLst>
            </a:endParaRPr>
          </a:p>
          <a:p>
            <a:pPr algn="ctr" defTabSz="800100">
              <a:lnSpc>
                <a:spcPct val="150000"/>
              </a:lnSpc>
              <a:spcBef>
                <a:spcPct val="0"/>
              </a:spcBef>
              <a:spcAft>
                <a:spcPct val="35000"/>
              </a:spcAft>
            </a:pPr>
            <a:r>
              <a:rPr lang="zh-CN" altLang="zh-CN" sz="2000" dirty="0" smtClean="0">
                <a:ln w="9525" cmpd="sng">
                  <a:solidFill>
                    <a:srgbClr val="FFFFFF"/>
                  </a:solidFill>
                  <a:prstDash val="solid"/>
                </a:ln>
                <a:solidFill>
                  <a:srgbClr val="FFFFFF"/>
                </a:solidFill>
                <a:effectLst>
                  <a:outerShdw blurRad="63500" dir="3600000" algn="tl" rotWithShape="0">
                    <a:srgbClr val="000000">
                      <a:alpha val="70000"/>
                    </a:srgbClr>
                  </a:outerShdw>
                </a:effectLst>
              </a:rPr>
              <a:t>精神及成果</a:t>
            </a:r>
            <a:endParaRPr lang="zh-CN" altLang="en-US" sz="2000" dirty="0">
              <a:ln w="952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任意多边形 10"/>
          <p:cNvSpPr/>
          <p:nvPr/>
        </p:nvSpPr>
        <p:spPr>
          <a:xfrm>
            <a:off x="2555776" y="3061182"/>
            <a:ext cx="983600" cy="983600"/>
          </a:xfrm>
          <a:custGeom>
            <a:avLst/>
            <a:gdLst>
              <a:gd name="connsiteX0" fmla="*/ 130376 w 983600"/>
              <a:gd name="connsiteY0" fmla="*/ 376129 h 983600"/>
              <a:gd name="connsiteX1" fmla="*/ 376129 w 983600"/>
              <a:gd name="connsiteY1" fmla="*/ 376129 h 983600"/>
              <a:gd name="connsiteX2" fmla="*/ 376129 w 983600"/>
              <a:gd name="connsiteY2" fmla="*/ 130376 h 983600"/>
              <a:gd name="connsiteX3" fmla="*/ 607471 w 983600"/>
              <a:gd name="connsiteY3" fmla="*/ 130376 h 983600"/>
              <a:gd name="connsiteX4" fmla="*/ 607471 w 983600"/>
              <a:gd name="connsiteY4" fmla="*/ 376129 h 983600"/>
              <a:gd name="connsiteX5" fmla="*/ 853224 w 983600"/>
              <a:gd name="connsiteY5" fmla="*/ 376129 h 983600"/>
              <a:gd name="connsiteX6" fmla="*/ 853224 w 983600"/>
              <a:gd name="connsiteY6" fmla="*/ 607471 h 983600"/>
              <a:gd name="connsiteX7" fmla="*/ 607471 w 983600"/>
              <a:gd name="connsiteY7" fmla="*/ 607471 h 983600"/>
              <a:gd name="connsiteX8" fmla="*/ 607471 w 983600"/>
              <a:gd name="connsiteY8" fmla="*/ 853224 h 983600"/>
              <a:gd name="connsiteX9" fmla="*/ 376129 w 983600"/>
              <a:gd name="connsiteY9" fmla="*/ 853224 h 983600"/>
              <a:gd name="connsiteX10" fmla="*/ 376129 w 983600"/>
              <a:gd name="connsiteY10" fmla="*/ 607471 h 983600"/>
              <a:gd name="connsiteX11" fmla="*/ 130376 w 983600"/>
              <a:gd name="connsiteY11" fmla="*/ 607471 h 983600"/>
              <a:gd name="connsiteX12" fmla="*/ 130376 w 983600"/>
              <a:gd name="connsiteY12" fmla="*/ 376129 h 98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3600" h="983600">
                <a:moveTo>
                  <a:pt x="130376" y="376129"/>
                </a:moveTo>
                <a:lnTo>
                  <a:pt x="376129" y="376129"/>
                </a:lnTo>
                <a:lnTo>
                  <a:pt x="376129" y="130376"/>
                </a:lnTo>
                <a:lnTo>
                  <a:pt x="607471" y="130376"/>
                </a:lnTo>
                <a:lnTo>
                  <a:pt x="607471" y="376129"/>
                </a:lnTo>
                <a:lnTo>
                  <a:pt x="853224" y="376129"/>
                </a:lnTo>
                <a:lnTo>
                  <a:pt x="853224" y="607471"/>
                </a:lnTo>
                <a:lnTo>
                  <a:pt x="607471" y="607471"/>
                </a:lnTo>
                <a:lnTo>
                  <a:pt x="607471" y="853224"/>
                </a:lnTo>
                <a:lnTo>
                  <a:pt x="376129" y="853224"/>
                </a:lnTo>
                <a:lnTo>
                  <a:pt x="376129" y="607471"/>
                </a:lnTo>
                <a:lnTo>
                  <a:pt x="130376" y="607471"/>
                </a:lnTo>
                <a:lnTo>
                  <a:pt x="130376" y="376129"/>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4">
              <a:tint val="60000"/>
              <a:hueOff val="0"/>
              <a:satOff val="0"/>
              <a:lumOff val="0"/>
              <a:alphaOff val="0"/>
            </a:schemeClr>
          </a:lnRef>
          <a:fillRef idx="1">
            <a:schemeClr val="accent4">
              <a:tint val="60000"/>
              <a:hueOff val="0"/>
              <a:satOff val="0"/>
              <a:lumOff val="0"/>
              <a:alphaOff val="0"/>
            </a:schemeClr>
          </a:fillRef>
          <a:effectRef idx="2">
            <a:schemeClr val="accent4">
              <a:tint val="60000"/>
              <a:hueOff val="0"/>
              <a:satOff val="0"/>
              <a:lumOff val="0"/>
              <a:alphaOff val="0"/>
            </a:schemeClr>
          </a:effectRef>
          <a:fontRef idx="minor">
            <a:schemeClr val="lt1"/>
          </a:fontRef>
        </p:style>
        <p:txBody>
          <a:bodyPr spcFirstLastPara="0" vert="horz" wrap="square" lIns="130376" tIns="376129" rIns="130376" bIns="376129" numCol="1" spcCol="1270" anchor="ctr" anchorCtr="0">
            <a:noAutofit/>
          </a:bodyPr>
          <a:lstStyle/>
          <a:p>
            <a:pPr lvl="0" algn="ctr" defTabSz="711200">
              <a:lnSpc>
                <a:spcPct val="90000"/>
              </a:lnSpc>
              <a:spcBef>
                <a:spcPct val="0"/>
              </a:spcBef>
              <a:spcAft>
                <a:spcPct val="35000"/>
              </a:spcAft>
            </a:pPr>
            <a:endParaRPr lang="zh-CN" altLang="en-US" sz="1600" kern="1200"/>
          </a:p>
        </p:txBody>
      </p:sp>
    </p:spTree>
    <p:extLst>
      <p:ext uri="{BB962C8B-B14F-4D97-AF65-F5344CB8AC3E}">
        <p14:creationId xmlns:p14="http://schemas.microsoft.com/office/powerpoint/2010/main" val="3811583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55006" y="2602632"/>
            <a:ext cx="7776864" cy="2150968"/>
          </a:xfrm>
          <a:prstGeom prst="rect">
            <a:avLst/>
          </a:prstGeom>
          <a:solidFill>
            <a:schemeClr val="bg1">
              <a:lumMod val="95000"/>
            </a:schemeClr>
          </a:solidFill>
          <a:ln>
            <a:noFill/>
          </a:ln>
          <a:effectLst>
            <a:innerShdw blurRad="114300">
              <a:prstClr val="black"/>
            </a:inn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 name="矩形 2"/>
          <p:cNvSpPr/>
          <p:nvPr/>
        </p:nvSpPr>
        <p:spPr>
          <a:xfrm>
            <a:off x="1071538" y="2500306"/>
            <a:ext cx="7143800" cy="212365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汇报完毕</a:t>
            </a:r>
            <a:endParaRPr lang="en-US" altLang="zh-CN"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gn="ctr">
              <a:defRPr/>
            </a:pPr>
            <a:r>
              <a:rPr lang="zh-CN" alt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敬请批评</a:t>
            </a:r>
            <a:r>
              <a:rPr lang="zh-CN" alt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指正</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87824" y="376503"/>
            <a:ext cx="3312368" cy="154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960167"/>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83090" y="432003"/>
            <a:ext cx="7803710" cy="641051"/>
          </a:xfrm>
        </p:spPr>
        <p:txBody>
          <a:bodyPr/>
          <a:lstStyle/>
          <a:p>
            <a:r>
              <a:rPr lang="zh-CN" altLang="en-US" sz="4000" dirty="0"/>
              <a:t>汇报内容</a:t>
            </a:r>
          </a:p>
        </p:txBody>
      </p:sp>
      <p:sp>
        <p:nvSpPr>
          <p:cNvPr id="4" name="单圆角矩形 3"/>
          <p:cNvSpPr/>
          <p:nvPr/>
        </p:nvSpPr>
        <p:spPr>
          <a:xfrm>
            <a:off x="1619672" y="2893129"/>
            <a:ext cx="6048672" cy="703529"/>
          </a:xfrm>
          <a:prstGeom prst="round1Rect">
            <a:avLst>
              <a:gd name="adj" fmla="val 27872"/>
            </a:avLst>
          </a:prstGeom>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2400"/>
          </a:p>
        </p:txBody>
      </p:sp>
      <p:sp>
        <p:nvSpPr>
          <p:cNvPr id="5" name="单圆角矩形 4"/>
          <p:cNvSpPr/>
          <p:nvPr/>
        </p:nvSpPr>
        <p:spPr>
          <a:xfrm>
            <a:off x="1619672" y="1844825"/>
            <a:ext cx="6048672" cy="703529"/>
          </a:xfrm>
          <a:prstGeom prst="round1Rect">
            <a:avLst>
              <a:gd name="adj" fmla="val 27872"/>
            </a:avLst>
          </a:prstGeom>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2400"/>
          </a:p>
        </p:txBody>
      </p:sp>
      <p:sp>
        <p:nvSpPr>
          <p:cNvPr id="6" name="矩形 5"/>
          <p:cNvSpPr/>
          <p:nvPr/>
        </p:nvSpPr>
        <p:spPr>
          <a:xfrm>
            <a:off x="1695262" y="1902023"/>
            <a:ext cx="3877985" cy="646331"/>
          </a:xfrm>
          <a:prstGeom prst="rect">
            <a:avLst/>
          </a:prstGeom>
        </p:spPr>
        <p:txBody>
          <a:bodyPr wrap="none">
            <a:spAutoFit/>
          </a:bodyPr>
          <a:lstStyle/>
          <a:p>
            <a:pPr lvl="0"/>
            <a:r>
              <a:rPr lang="zh-CN" altLang="en-US" sz="3600" dirty="0" smtClean="0">
                <a:ln w="9525" cmpd="sng">
                  <a:solidFill>
                    <a:srgbClr val="FFFFFF"/>
                  </a:solidFill>
                  <a:prstDash val="solid"/>
                </a:ln>
                <a:solidFill>
                  <a:srgbClr val="FFFFFF"/>
                </a:solidFill>
                <a:effectLst>
                  <a:outerShdw blurRad="63500" dir="3600000" algn="tl" rotWithShape="0">
                    <a:srgbClr val="000000">
                      <a:alpha val="70000"/>
                    </a:srgbClr>
                  </a:outerShdw>
                </a:effectLst>
                <a:latin typeface="+mj-ea"/>
              </a:rPr>
              <a:t>一、支部工作计划</a:t>
            </a:r>
            <a:endParaRPr lang="zh-CN" altLang="en-US" sz="3600" dirty="0">
              <a:ln w="9525" cmpd="sng">
                <a:solidFill>
                  <a:srgbClr val="FFFFFF"/>
                </a:solidFill>
                <a:prstDash val="solid"/>
              </a:ln>
              <a:solidFill>
                <a:srgbClr val="FFFFFF"/>
              </a:solidFill>
              <a:effectLst>
                <a:outerShdw blurRad="63500" dir="3600000" algn="tl" rotWithShape="0">
                  <a:srgbClr val="000000">
                    <a:alpha val="70000"/>
                  </a:srgbClr>
                </a:outerShdw>
              </a:effectLst>
              <a:latin typeface="+mj-ea"/>
            </a:endParaRPr>
          </a:p>
        </p:txBody>
      </p:sp>
      <p:sp>
        <p:nvSpPr>
          <p:cNvPr id="7" name="矩形 6"/>
          <p:cNvSpPr/>
          <p:nvPr/>
        </p:nvSpPr>
        <p:spPr>
          <a:xfrm>
            <a:off x="1695262" y="2927702"/>
            <a:ext cx="3877985" cy="646331"/>
          </a:xfrm>
          <a:prstGeom prst="rect">
            <a:avLst/>
          </a:prstGeom>
        </p:spPr>
        <p:txBody>
          <a:bodyPr wrap="none">
            <a:spAutoFit/>
          </a:bodyPr>
          <a:lstStyle/>
          <a:p>
            <a:pPr lvl="0"/>
            <a:r>
              <a:rPr lang="zh-CN" altLang="en-US" sz="3600" dirty="0">
                <a:ln w="9525" cmpd="sng">
                  <a:solidFill>
                    <a:srgbClr val="FFFFFF"/>
                  </a:solidFill>
                  <a:prstDash val="solid"/>
                </a:ln>
                <a:solidFill>
                  <a:srgbClr val="FFFFFF"/>
                </a:solidFill>
                <a:effectLst>
                  <a:outerShdw blurRad="63500" dir="3600000" algn="tl" rotWithShape="0">
                    <a:srgbClr val="000000">
                      <a:alpha val="70000"/>
                    </a:srgbClr>
                  </a:outerShdw>
                </a:effectLst>
                <a:latin typeface="+mj-ea"/>
              </a:rPr>
              <a:t>二</a:t>
            </a:r>
            <a:r>
              <a:rPr lang="zh-CN" altLang="en-US" sz="3600" dirty="0" smtClean="0">
                <a:ln w="9525" cmpd="sng">
                  <a:solidFill>
                    <a:srgbClr val="FFFFFF"/>
                  </a:solidFill>
                  <a:prstDash val="solid"/>
                </a:ln>
                <a:solidFill>
                  <a:srgbClr val="FFFFFF"/>
                </a:solidFill>
                <a:effectLst>
                  <a:outerShdw blurRad="63500" dir="3600000" algn="tl" rotWithShape="0">
                    <a:srgbClr val="000000">
                      <a:alpha val="70000"/>
                    </a:srgbClr>
                  </a:outerShdw>
                </a:effectLst>
                <a:latin typeface="+mj-ea"/>
              </a:rPr>
              <a:t>、工作开展情况</a:t>
            </a:r>
            <a:endParaRPr lang="zh-CN" altLang="en-US" sz="3600" dirty="0">
              <a:ln w="9525" cmpd="sng">
                <a:solidFill>
                  <a:srgbClr val="FFFFFF"/>
                </a:solidFill>
                <a:prstDash val="solid"/>
              </a:ln>
              <a:solidFill>
                <a:srgbClr val="FFFFFF"/>
              </a:solidFill>
              <a:effectLst>
                <a:outerShdw blurRad="63500" dir="3600000" algn="tl" rotWithShape="0">
                  <a:srgbClr val="000000">
                    <a:alpha val="70000"/>
                  </a:srgbClr>
                </a:outerShdw>
              </a:effectLst>
              <a:latin typeface="+mj-ea"/>
            </a:endParaRPr>
          </a:p>
        </p:txBody>
      </p:sp>
      <p:sp>
        <p:nvSpPr>
          <p:cNvPr id="8" name="单圆角矩形 7"/>
          <p:cNvSpPr/>
          <p:nvPr/>
        </p:nvSpPr>
        <p:spPr>
          <a:xfrm>
            <a:off x="1619672" y="3941433"/>
            <a:ext cx="6048672" cy="703529"/>
          </a:xfrm>
          <a:prstGeom prst="round1Rect">
            <a:avLst>
              <a:gd name="adj" fmla="val 27872"/>
            </a:avLst>
          </a:prstGeom>
          <a:ln/>
          <a:effectLst>
            <a:innerShdw blurRad="114300">
              <a:prstClr val="black"/>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2400"/>
          </a:p>
        </p:txBody>
      </p:sp>
      <p:sp>
        <p:nvSpPr>
          <p:cNvPr id="9" name="矩形 8"/>
          <p:cNvSpPr/>
          <p:nvPr/>
        </p:nvSpPr>
        <p:spPr>
          <a:xfrm>
            <a:off x="1695262" y="3953380"/>
            <a:ext cx="4339650" cy="646331"/>
          </a:xfrm>
          <a:prstGeom prst="rect">
            <a:avLst/>
          </a:prstGeom>
        </p:spPr>
        <p:txBody>
          <a:bodyPr wrap="none">
            <a:spAutoFit/>
          </a:bodyPr>
          <a:lstStyle/>
          <a:p>
            <a:pPr lvl="0"/>
            <a:r>
              <a:rPr lang="zh-CN" altLang="en-US" sz="3600" dirty="0" smtClean="0">
                <a:ln w="9525" cmpd="sng">
                  <a:solidFill>
                    <a:srgbClr val="FFFFFF"/>
                  </a:solidFill>
                  <a:prstDash val="solid"/>
                </a:ln>
                <a:solidFill>
                  <a:srgbClr val="FFFFFF"/>
                </a:solidFill>
                <a:effectLst>
                  <a:outerShdw blurRad="63500" dir="3600000" algn="tl" rotWithShape="0">
                    <a:srgbClr val="000000">
                      <a:alpha val="70000"/>
                    </a:srgbClr>
                  </a:outerShdw>
                </a:effectLst>
                <a:latin typeface="+mj-ea"/>
              </a:rPr>
              <a:t>三、下半年工作重点</a:t>
            </a:r>
            <a:endParaRPr lang="zh-CN" altLang="en-US" sz="3600" dirty="0">
              <a:ln w="9525" cmpd="sng">
                <a:solidFill>
                  <a:srgbClr val="FFFFFF"/>
                </a:solidFill>
                <a:prstDash val="solid"/>
              </a:ln>
              <a:solidFill>
                <a:srgbClr val="FFFFFF"/>
              </a:solidFill>
              <a:effectLst>
                <a:outerShdw blurRad="63500" dir="3600000" algn="tl" rotWithShape="0">
                  <a:srgbClr val="000000">
                    <a:alpha val="70000"/>
                  </a:srgbClr>
                </a:outerShdw>
              </a:effectLst>
              <a:latin typeface="+mj-ea"/>
            </a:endParaRPr>
          </a:p>
        </p:txBody>
      </p:sp>
    </p:spTree>
    <p:extLst>
      <p:ext uri="{BB962C8B-B14F-4D97-AF65-F5344CB8AC3E}">
        <p14:creationId xmlns:p14="http://schemas.microsoft.com/office/powerpoint/2010/main" val="329272716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一、支部工作计划</a:t>
            </a:r>
            <a:endParaRPr lang="zh-CN" altLang="en-US" dirty="0"/>
          </a:p>
        </p:txBody>
      </p:sp>
    </p:spTree>
    <p:extLst>
      <p:ext uri="{BB962C8B-B14F-4D97-AF65-F5344CB8AC3E}">
        <p14:creationId xmlns:p14="http://schemas.microsoft.com/office/powerpoint/2010/main" val="4286314368"/>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等腰三角形 31"/>
          <p:cNvSpPr/>
          <p:nvPr/>
        </p:nvSpPr>
        <p:spPr>
          <a:xfrm rot="5400000">
            <a:off x="-70648" y="323160"/>
            <a:ext cx="1024386" cy="883090"/>
          </a:xfrm>
          <a:prstGeom prst="triangle">
            <a:avLst/>
          </a:prstGeom>
          <a:gradFill flip="none" rotWithShape="1">
            <a:gsLst>
              <a:gs pos="0">
                <a:srgbClr val="0070C0"/>
              </a:gs>
              <a:gs pos="100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tx2">
                  <a:lumMod val="75000"/>
                </a:schemeClr>
              </a:solidFill>
            </a:endParaRPr>
          </a:p>
        </p:txBody>
      </p:sp>
      <p:sp>
        <p:nvSpPr>
          <p:cNvPr id="27" name="Rectangle 2"/>
          <p:cNvSpPr txBox="1">
            <a:spLocks noChangeArrowheads="1"/>
          </p:cNvSpPr>
          <p:nvPr/>
        </p:nvSpPr>
        <p:spPr>
          <a:xfrm>
            <a:off x="883090" y="411685"/>
            <a:ext cx="7772400" cy="663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一、支部工作计划</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036842"/>
            <a:ext cx="638175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883090" y="1074690"/>
            <a:ext cx="7646242" cy="892552"/>
          </a:xfrm>
          <a:prstGeom prst="rect">
            <a:avLst/>
          </a:prstGeom>
          <a:noFill/>
        </p:spPr>
        <p:txBody>
          <a:bodyPr wrap="square" rtlCol="0">
            <a:spAutoFit/>
          </a:bodyPr>
          <a:lstStyle/>
          <a:p>
            <a:pPr indent="720000">
              <a:lnSpc>
                <a:spcPct val="130000"/>
              </a:lnSpc>
            </a:pPr>
            <a:r>
              <a:rPr lang="zh-CN" altLang="en-US" sz="2000" b="1" dirty="0" smtClean="0">
                <a:solidFill>
                  <a:srgbClr val="002060"/>
                </a:solidFill>
                <a:latin typeface="+mn-ea"/>
                <a:cs typeface="Calibri" pitchFamily="34" charset="0"/>
              </a:rPr>
              <a:t>根据</a:t>
            </a:r>
            <a:r>
              <a:rPr lang="en-US" altLang="zh-CN" sz="2000" b="1" dirty="0" smtClean="0">
                <a:solidFill>
                  <a:srgbClr val="002060"/>
                </a:solidFill>
                <a:latin typeface="+mn-ea"/>
                <a:cs typeface="Calibri" pitchFamily="34" charset="0"/>
              </a:rPr>
              <a:t>《</a:t>
            </a:r>
            <a:r>
              <a:rPr lang="zh-CN" altLang="en-US" sz="2000" b="1" dirty="0" smtClean="0">
                <a:solidFill>
                  <a:srgbClr val="002060"/>
                </a:solidFill>
                <a:latin typeface="+mn-ea"/>
                <a:cs typeface="Calibri" pitchFamily="34" charset="0"/>
              </a:rPr>
              <a:t>中科院上海微系统所</a:t>
            </a:r>
            <a:r>
              <a:rPr lang="en-US" altLang="zh-CN" sz="2000" b="1" dirty="0" smtClean="0">
                <a:solidFill>
                  <a:srgbClr val="002060"/>
                </a:solidFill>
                <a:latin typeface="+mn-ea"/>
                <a:cs typeface="Calibri" pitchFamily="34" charset="0"/>
              </a:rPr>
              <a:t>2017</a:t>
            </a:r>
            <a:r>
              <a:rPr lang="zh-CN" altLang="en-US" sz="2000" b="1" dirty="0" smtClean="0">
                <a:solidFill>
                  <a:srgbClr val="002060"/>
                </a:solidFill>
                <a:latin typeface="+mn-ea"/>
                <a:cs typeface="Calibri" pitchFamily="34" charset="0"/>
              </a:rPr>
              <a:t>年党委工作要点</a:t>
            </a:r>
            <a:r>
              <a:rPr lang="en-US" altLang="zh-CN" sz="2000" b="1" dirty="0" smtClean="0">
                <a:solidFill>
                  <a:srgbClr val="002060"/>
                </a:solidFill>
                <a:latin typeface="+mn-ea"/>
                <a:cs typeface="Calibri" pitchFamily="34" charset="0"/>
              </a:rPr>
              <a:t>》</a:t>
            </a:r>
            <a:r>
              <a:rPr lang="zh-CN" altLang="en-US" sz="2000" b="1" dirty="0" smtClean="0">
                <a:solidFill>
                  <a:srgbClr val="002060"/>
                </a:solidFill>
                <a:latin typeface="+mn-ea"/>
                <a:cs typeface="Calibri" pitchFamily="34" charset="0"/>
              </a:rPr>
              <a:t>制定了</a:t>
            </a:r>
            <a:r>
              <a:rPr lang="en-US" altLang="zh-CN" sz="2000" b="1" dirty="0" smtClean="0">
                <a:solidFill>
                  <a:srgbClr val="FF0000"/>
                </a:solidFill>
                <a:latin typeface="+mn-ea"/>
                <a:cs typeface="Calibri" pitchFamily="34" charset="0"/>
              </a:rPr>
              <a:t>《</a:t>
            </a:r>
            <a:r>
              <a:rPr lang="zh-CN" altLang="en-US" sz="2000" b="1" dirty="0" smtClean="0">
                <a:solidFill>
                  <a:srgbClr val="FF0000"/>
                </a:solidFill>
                <a:latin typeface="+mn-ea"/>
                <a:cs typeface="Calibri" pitchFamily="34" charset="0"/>
              </a:rPr>
              <a:t>事业部党支部工作要点</a:t>
            </a:r>
            <a:r>
              <a:rPr lang="en-US" altLang="zh-CN" sz="2000" b="1" dirty="0" smtClean="0">
                <a:solidFill>
                  <a:srgbClr val="FF0000"/>
                </a:solidFill>
                <a:latin typeface="+mn-ea"/>
                <a:cs typeface="Calibri" pitchFamily="34" charset="0"/>
              </a:rPr>
              <a:t>》 </a:t>
            </a:r>
            <a:r>
              <a:rPr lang="en-US" altLang="zh-CN" sz="2000" b="1" dirty="0" smtClean="0">
                <a:solidFill>
                  <a:srgbClr val="002060"/>
                </a:solidFill>
                <a:latin typeface="+mn-ea"/>
                <a:cs typeface="Calibri" pitchFamily="34" charset="0"/>
              </a:rPr>
              <a:t>                                    2017.3.23</a:t>
            </a:r>
            <a:endParaRPr lang="en-US" altLang="zh-CN" sz="2000" b="1" dirty="0" smtClean="0">
              <a:solidFill>
                <a:srgbClr val="002060"/>
              </a:solidFill>
              <a:latin typeface="Candara" pitchFamily="34" charset="0"/>
              <a:ea typeface="微软雅黑" pitchFamily="34" charset="-122"/>
              <a:cs typeface="Calibri" pitchFamily="34" charset="0"/>
            </a:endParaRPr>
          </a:p>
        </p:txBody>
      </p:sp>
    </p:spTree>
    <p:extLst>
      <p:ext uri="{BB962C8B-B14F-4D97-AF65-F5344CB8AC3E}">
        <p14:creationId xmlns:p14="http://schemas.microsoft.com/office/powerpoint/2010/main" val="326848354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等腰三角形 31"/>
          <p:cNvSpPr/>
          <p:nvPr/>
        </p:nvSpPr>
        <p:spPr>
          <a:xfrm rot="5400000">
            <a:off x="-70648" y="323160"/>
            <a:ext cx="1024386" cy="883090"/>
          </a:xfrm>
          <a:prstGeom prst="triangle">
            <a:avLst/>
          </a:prstGeom>
          <a:gradFill flip="none" rotWithShape="1">
            <a:gsLst>
              <a:gs pos="0">
                <a:srgbClr val="0070C0"/>
              </a:gs>
              <a:gs pos="100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tx2">
                  <a:lumMod val="75000"/>
                </a:schemeClr>
              </a:solidFill>
            </a:endParaRPr>
          </a:p>
        </p:txBody>
      </p:sp>
      <p:sp>
        <p:nvSpPr>
          <p:cNvPr id="27" name="Rectangle 2"/>
          <p:cNvSpPr txBox="1">
            <a:spLocks noChangeArrowheads="1"/>
          </p:cNvSpPr>
          <p:nvPr/>
        </p:nvSpPr>
        <p:spPr>
          <a:xfrm>
            <a:off x="883090" y="411685"/>
            <a:ext cx="7772400" cy="663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一、支部工作计划</a:t>
            </a:r>
          </a:p>
        </p:txBody>
      </p:sp>
      <p:sp>
        <p:nvSpPr>
          <p:cNvPr id="28" name="TextBox 27"/>
          <p:cNvSpPr txBox="1"/>
          <p:nvPr/>
        </p:nvSpPr>
        <p:spPr>
          <a:xfrm>
            <a:off x="323528" y="1074690"/>
            <a:ext cx="8496944" cy="1292662"/>
          </a:xfrm>
          <a:prstGeom prst="rect">
            <a:avLst/>
          </a:prstGeom>
          <a:noFill/>
        </p:spPr>
        <p:txBody>
          <a:bodyPr wrap="square" rtlCol="0">
            <a:spAutoFit/>
          </a:bodyPr>
          <a:lstStyle/>
          <a:p>
            <a:pPr>
              <a:lnSpc>
                <a:spcPct val="130000"/>
              </a:lnSpc>
            </a:pPr>
            <a:r>
              <a:rPr lang="zh-CN" altLang="en-US" sz="2000" b="1" dirty="0" smtClean="0">
                <a:solidFill>
                  <a:srgbClr val="002060"/>
                </a:solidFill>
                <a:latin typeface="+mn-ea"/>
                <a:cs typeface="Calibri" pitchFamily="34" charset="0"/>
              </a:rPr>
              <a:t>根据</a:t>
            </a:r>
            <a:r>
              <a:rPr lang="en-US" altLang="zh-CN" sz="2000" b="1" dirty="0" smtClean="0">
                <a:solidFill>
                  <a:srgbClr val="002060"/>
                </a:solidFill>
                <a:latin typeface="+mn-ea"/>
                <a:cs typeface="Calibri" pitchFamily="34" charset="0"/>
              </a:rPr>
              <a:t>《</a:t>
            </a:r>
            <a:r>
              <a:rPr lang="zh-CN" altLang="en-US" sz="2000" b="1" dirty="0" smtClean="0">
                <a:solidFill>
                  <a:srgbClr val="002060"/>
                </a:solidFill>
                <a:latin typeface="+mn-ea"/>
                <a:cs typeface="Calibri" pitchFamily="34" charset="0"/>
              </a:rPr>
              <a:t>上海微系统所关于推进“两学一做”学习教育常态化制度化实施方案</a:t>
            </a:r>
            <a:r>
              <a:rPr lang="en-US" altLang="zh-CN" sz="2000" b="1" dirty="0" smtClean="0">
                <a:solidFill>
                  <a:srgbClr val="002060"/>
                </a:solidFill>
                <a:latin typeface="+mn-ea"/>
                <a:cs typeface="Calibri" pitchFamily="34" charset="0"/>
              </a:rPr>
              <a:t>》</a:t>
            </a:r>
            <a:r>
              <a:rPr lang="zh-CN" altLang="en-US" sz="2000" b="1" dirty="0" smtClean="0">
                <a:solidFill>
                  <a:srgbClr val="002060"/>
                </a:solidFill>
                <a:latin typeface="+mn-ea"/>
                <a:cs typeface="Calibri" pitchFamily="34" charset="0"/>
              </a:rPr>
              <a:t>制定了</a:t>
            </a:r>
            <a:r>
              <a:rPr lang="en-US" altLang="zh-CN" sz="2000" b="1" dirty="0" smtClean="0">
                <a:solidFill>
                  <a:srgbClr val="FF0000"/>
                </a:solidFill>
                <a:latin typeface="+mn-ea"/>
                <a:cs typeface="Calibri" pitchFamily="34" charset="0"/>
              </a:rPr>
              <a:t>《</a:t>
            </a:r>
            <a:r>
              <a:rPr lang="zh-CN" altLang="en-US" sz="2000" b="1" dirty="0">
                <a:solidFill>
                  <a:srgbClr val="FF0000"/>
                </a:solidFill>
                <a:latin typeface="+mn-ea"/>
                <a:cs typeface="Calibri" pitchFamily="34" charset="0"/>
              </a:rPr>
              <a:t>事业部</a:t>
            </a:r>
            <a:r>
              <a:rPr lang="en-US" altLang="zh-CN" sz="2000" b="1" dirty="0">
                <a:solidFill>
                  <a:srgbClr val="FF0000"/>
                </a:solidFill>
                <a:latin typeface="+mn-ea"/>
                <a:cs typeface="Calibri" pitchFamily="34" charset="0"/>
              </a:rPr>
              <a:t>2017“</a:t>
            </a:r>
            <a:r>
              <a:rPr lang="zh-CN" altLang="zh-CN" sz="2000" b="1" dirty="0">
                <a:solidFill>
                  <a:srgbClr val="FF0000"/>
                </a:solidFill>
                <a:latin typeface="+mn-ea"/>
                <a:cs typeface="Calibri" pitchFamily="34" charset="0"/>
              </a:rPr>
              <a:t>两学一做</a:t>
            </a:r>
            <a:r>
              <a:rPr lang="en-US" altLang="zh-CN" sz="2000" b="1" dirty="0">
                <a:solidFill>
                  <a:srgbClr val="FF0000"/>
                </a:solidFill>
                <a:latin typeface="+mn-ea"/>
                <a:cs typeface="Calibri" pitchFamily="34" charset="0"/>
              </a:rPr>
              <a:t>”</a:t>
            </a:r>
            <a:r>
              <a:rPr lang="zh-CN" altLang="zh-CN" sz="2000" b="1" dirty="0">
                <a:solidFill>
                  <a:srgbClr val="FF0000"/>
                </a:solidFill>
                <a:latin typeface="+mn-ea"/>
                <a:cs typeface="Calibri" pitchFamily="34" charset="0"/>
              </a:rPr>
              <a:t>学习教育计划</a:t>
            </a:r>
            <a:r>
              <a:rPr lang="en-US" altLang="zh-CN" sz="2000" b="1" dirty="0" smtClean="0">
                <a:solidFill>
                  <a:srgbClr val="FF0000"/>
                </a:solidFill>
                <a:latin typeface="+mn-ea"/>
                <a:cs typeface="Calibri" pitchFamily="34" charset="0"/>
              </a:rPr>
              <a:t>》        </a:t>
            </a:r>
            <a:r>
              <a:rPr lang="en-US" altLang="zh-CN" sz="2000" b="1" dirty="0" smtClean="0">
                <a:latin typeface="+mn-ea"/>
                <a:cs typeface="Calibri" pitchFamily="34" charset="0"/>
              </a:rPr>
              <a:t>2017.5.23</a:t>
            </a:r>
          </a:p>
          <a:p>
            <a:pPr>
              <a:lnSpc>
                <a:spcPct val="130000"/>
              </a:lnSpc>
            </a:pPr>
            <a:r>
              <a:rPr lang="en-US" altLang="zh-CN" sz="2000" b="1" dirty="0" smtClean="0">
                <a:solidFill>
                  <a:srgbClr val="002060"/>
                </a:solidFill>
                <a:latin typeface="+mn-ea"/>
                <a:cs typeface="Calibri" pitchFamily="34" charset="0"/>
              </a:rPr>
              <a:t>                                                     </a:t>
            </a:r>
            <a:endParaRPr lang="en-US" altLang="zh-CN" sz="2000" b="1" dirty="0" smtClean="0">
              <a:solidFill>
                <a:srgbClr val="002060"/>
              </a:solidFill>
              <a:latin typeface="Candara" pitchFamily="34" charset="0"/>
              <a:ea typeface="微软雅黑" pitchFamily="34" charset="-122"/>
              <a:cs typeface="Calibri"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111328302"/>
              </p:ext>
            </p:extLst>
          </p:nvPr>
        </p:nvGraphicFramePr>
        <p:xfrm>
          <a:off x="369536" y="1944449"/>
          <a:ext cx="8378928" cy="4364871"/>
        </p:xfrm>
        <a:graphic>
          <a:graphicData uri="http://schemas.openxmlformats.org/drawingml/2006/table">
            <a:tbl>
              <a:tblPr firstRow="1" firstCol="1" bandRow="1">
                <a:tableStyleId>{5C22544A-7EE6-4342-B048-85BDC9FD1C3A}</a:tableStyleId>
              </a:tblPr>
              <a:tblGrid>
                <a:gridCol w="846273"/>
                <a:gridCol w="2736557"/>
                <a:gridCol w="3772193"/>
                <a:gridCol w="1023905"/>
              </a:tblGrid>
              <a:tr h="36001">
                <a:tc>
                  <a:txBody>
                    <a:bodyPr/>
                    <a:lstStyle/>
                    <a:p>
                      <a:pPr algn="ctr">
                        <a:spcAft>
                          <a:spcPts val="0"/>
                        </a:spcAft>
                      </a:pPr>
                      <a:r>
                        <a:rPr lang="zh-CN" sz="1000" kern="100" dirty="0">
                          <a:effectLst/>
                        </a:rPr>
                        <a:t>序号</a:t>
                      </a:r>
                      <a:endParaRPr lang="zh-CN" sz="800" kern="100" dirty="0">
                        <a:effectLst/>
                        <a:latin typeface="Calibri"/>
                        <a:ea typeface="宋体"/>
                        <a:cs typeface="Times New Roman"/>
                      </a:endParaRPr>
                    </a:p>
                  </a:txBody>
                  <a:tcPr marL="54750" marR="54750" marT="0" marB="0" anchor="ctr"/>
                </a:tc>
                <a:tc>
                  <a:txBody>
                    <a:bodyPr/>
                    <a:lstStyle/>
                    <a:p>
                      <a:pPr algn="ctr">
                        <a:spcAft>
                          <a:spcPts val="0"/>
                        </a:spcAft>
                      </a:pPr>
                      <a:r>
                        <a:rPr lang="zh-CN" sz="1000" kern="100">
                          <a:effectLst/>
                        </a:rPr>
                        <a:t>内容</a:t>
                      </a:r>
                      <a:endParaRPr lang="zh-CN" sz="800" kern="100">
                        <a:effectLst/>
                        <a:latin typeface="Calibri"/>
                        <a:ea typeface="宋体"/>
                        <a:cs typeface="Times New Roman"/>
                      </a:endParaRPr>
                    </a:p>
                  </a:txBody>
                  <a:tcPr marL="54750" marR="54750" marT="0" marB="0" anchor="ctr"/>
                </a:tc>
                <a:tc>
                  <a:txBody>
                    <a:bodyPr/>
                    <a:lstStyle/>
                    <a:p>
                      <a:pPr algn="ctr">
                        <a:spcAft>
                          <a:spcPts val="0"/>
                        </a:spcAft>
                      </a:pPr>
                      <a:r>
                        <a:rPr lang="zh-CN" sz="1000" kern="100" dirty="0">
                          <a:effectLst/>
                        </a:rPr>
                        <a:t>形式</a:t>
                      </a:r>
                      <a:endParaRPr lang="zh-CN" sz="800" kern="100" dirty="0">
                        <a:effectLst/>
                        <a:latin typeface="Calibri"/>
                        <a:ea typeface="宋体"/>
                        <a:cs typeface="Times New Roman"/>
                      </a:endParaRPr>
                    </a:p>
                  </a:txBody>
                  <a:tcPr marL="54750" marR="54750" marT="0" marB="0" anchor="ctr"/>
                </a:tc>
                <a:tc>
                  <a:txBody>
                    <a:bodyPr/>
                    <a:lstStyle/>
                    <a:p>
                      <a:pPr algn="ctr">
                        <a:spcAft>
                          <a:spcPts val="0"/>
                        </a:spcAft>
                      </a:pPr>
                      <a:r>
                        <a:rPr lang="zh-CN" sz="1000" kern="100">
                          <a:effectLst/>
                        </a:rPr>
                        <a:t>时间</a:t>
                      </a:r>
                      <a:endParaRPr lang="zh-CN" sz="800" kern="100">
                        <a:effectLst/>
                        <a:latin typeface="Calibri"/>
                        <a:ea typeface="宋体"/>
                        <a:cs typeface="Times New Roman"/>
                      </a:endParaRPr>
                    </a:p>
                  </a:txBody>
                  <a:tcPr marL="54750" marR="54750" marT="0" marB="0" anchor="ctr"/>
                </a:tc>
              </a:tr>
              <a:tr h="768135">
                <a:tc>
                  <a:txBody>
                    <a:bodyPr/>
                    <a:lstStyle/>
                    <a:p>
                      <a:pPr marL="0" lvl="0" indent="0" algn="ctr">
                        <a:spcAft>
                          <a:spcPts val="0"/>
                        </a:spcAft>
                        <a:buFont typeface="+mj-lt"/>
                        <a:buNone/>
                        <a:tabLst>
                          <a:tab pos="111760" algn="l"/>
                        </a:tabLst>
                      </a:pPr>
                      <a:r>
                        <a:rPr lang="en-US" sz="1000" kern="100" dirty="0" smtClean="0">
                          <a:effectLst/>
                        </a:rPr>
                        <a:t>1</a:t>
                      </a:r>
                      <a:endParaRPr lang="zh-CN" sz="800" kern="100" dirty="0">
                        <a:effectLst/>
                        <a:latin typeface="Calibri"/>
                        <a:ea typeface="宋体"/>
                        <a:cs typeface="Times New Roman"/>
                      </a:endParaRPr>
                    </a:p>
                  </a:txBody>
                  <a:tcPr marL="54750" marR="54750" marT="0" marB="0" anchor="ctr"/>
                </a:tc>
                <a:tc>
                  <a:txBody>
                    <a:bodyPr/>
                    <a:lstStyle/>
                    <a:p>
                      <a:pPr algn="l">
                        <a:spcAft>
                          <a:spcPts val="0"/>
                        </a:spcAft>
                      </a:pPr>
                      <a:r>
                        <a:rPr lang="zh-CN" sz="1000" kern="100">
                          <a:effectLst/>
                        </a:rPr>
                        <a:t>集中学习专题一：</a:t>
                      </a:r>
                      <a:endParaRPr lang="zh-CN" sz="800" kern="100">
                        <a:effectLst/>
                      </a:endParaRPr>
                    </a:p>
                    <a:p>
                      <a:pPr algn="ctr">
                        <a:spcAft>
                          <a:spcPts val="0"/>
                        </a:spcAft>
                      </a:pPr>
                      <a:r>
                        <a:rPr lang="zh-CN" sz="1000" kern="100">
                          <a:effectLst/>
                        </a:rPr>
                        <a:t>了解嘉定 扎根菊园</a:t>
                      </a:r>
                      <a:endParaRPr lang="zh-CN" sz="800" kern="100">
                        <a:effectLst/>
                        <a:latin typeface="Calibri"/>
                        <a:ea typeface="宋体"/>
                        <a:cs typeface="Times New Roman"/>
                      </a:endParaRPr>
                    </a:p>
                  </a:txBody>
                  <a:tcPr marL="54750" marR="54750" marT="0" marB="0" anchor="ctr"/>
                </a:tc>
                <a:tc>
                  <a:txBody>
                    <a:bodyPr/>
                    <a:lstStyle/>
                    <a:p>
                      <a:pPr marL="342900" lvl="0" indent="-342900" algn="l">
                        <a:spcAft>
                          <a:spcPts val="0"/>
                        </a:spcAft>
                        <a:buFont typeface="+mj-lt"/>
                        <a:buAutoNum type="arabicParenR"/>
                      </a:pPr>
                      <a:r>
                        <a:rPr lang="zh-CN" sz="1000" kern="100" dirty="0">
                          <a:effectLst/>
                        </a:rPr>
                        <a:t>主动参与菊园</a:t>
                      </a:r>
                      <a:r>
                        <a:rPr lang="en-US" sz="1000" kern="100" dirty="0">
                          <a:effectLst/>
                        </a:rPr>
                        <a:t>20</a:t>
                      </a:r>
                      <a:r>
                        <a:rPr lang="zh-CN" sz="1000" kern="100" dirty="0">
                          <a:effectLst/>
                        </a:rPr>
                        <a:t>周年系列活动；</a:t>
                      </a:r>
                      <a:endParaRPr lang="zh-CN" sz="800" kern="100" dirty="0">
                        <a:effectLst/>
                      </a:endParaRPr>
                    </a:p>
                    <a:p>
                      <a:pPr marL="342900" lvl="0" indent="-342900" algn="l">
                        <a:spcAft>
                          <a:spcPts val="0"/>
                        </a:spcAft>
                        <a:buFont typeface="+mj-lt"/>
                        <a:buAutoNum type="arabicParenR"/>
                      </a:pPr>
                      <a:r>
                        <a:rPr lang="zh-CN" sz="1000" kern="100" dirty="0">
                          <a:effectLst/>
                        </a:rPr>
                        <a:t>邀请菊园新区管理委员会相关负责人作专题报告，介绍嘉定区特别是菊园新区的情况，解读相关政策措施，并结合工作实际，就在菊园新区建设中如何更好地发挥研究所作用等议题与党员交流。</a:t>
                      </a:r>
                      <a:endParaRPr lang="zh-CN" sz="800" kern="100" dirty="0">
                        <a:effectLst/>
                        <a:latin typeface="Calibri"/>
                        <a:ea typeface="宋体"/>
                        <a:cs typeface="Times New Roman"/>
                      </a:endParaRPr>
                    </a:p>
                  </a:txBody>
                  <a:tcPr marL="54750" marR="54750" marT="0" marB="0" anchor="ctr"/>
                </a:tc>
                <a:tc>
                  <a:txBody>
                    <a:bodyPr/>
                    <a:lstStyle/>
                    <a:p>
                      <a:pPr algn="ctr">
                        <a:spcAft>
                          <a:spcPts val="0"/>
                        </a:spcAft>
                      </a:pPr>
                      <a:r>
                        <a:rPr lang="en-US" sz="1000" kern="100">
                          <a:effectLst/>
                        </a:rPr>
                        <a:t>6</a:t>
                      </a:r>
                      <a:r>
                        <a:rPr lang="zh-CN" sz="1000" kern="100">
                          <a:effectLst/>
                        </a:rPr>
                        <a:t>月上旬</a:t>
                      </a:r>
                      <a:endParaRPr lang="zh-CN" sz="800" kern="100">
                        <a:effectLst/>
                        <a:latin typeface="Calibri"/>
                        <a:ea typeface="宋体"/>
                        <a:cs typeface="Times New Roman"/>
                      </a:endParaRPr>
                    </a:p>
                  </a:txBody>
                  <a:tcPr marL="54750" marR="54750" marT="0" marB="0" anchor="ctr"/>
                </a:tc>
              </a:tr>
              <a:tr h="640112">
                <a:tc>
                  <a:txBody>
                    <a:bodyPr/>
                    <a:lstStyle/>
                    <a:p>
                      <a:pPr marL="0" lvl="0" indent="0" algn="ctr">
                        <a:spcAft>
                          <a:spcPts val="0"/>
                        </a:spcAft>
                        <a:buFont typeface="+mj-lt"/>
                        <a:buNone/>
                        <a:tabLst>
                          <a:tab pos="111760" algn="l"/>
                        </a:tabLst>
                      </a:pPr>
                      <a:r>
                        <a:rPr lang="en-US" sz="1000" kern="100" dirty="0" smtClean="0">
                          <a:effectLst/>
                        </a:rPr>
                        <a:t>2</a:t>
                      </a:r>
                      <a:r>
                        <a:rPr lang="en-US" sz="1000" kern="100" dirty="0">
                          <a:effectLst/>
                        </a:rPr>
                        <a:t> </a:t>
                      </a:r>
                      <a:endParaRPr lang="zh-CN" sz="800" kern="100" dirty="0">
                        <a:effectLst/>
                        <a:latin typeface="Calibri"/>
                        <a:ea typeface="宋体"/>
                        <a:cs typeface="Times New Roman"/>
                      </a:endParaRPr>
                    </a:p>
                  </a:txBody>
                  <a:tcPr marL="54750" marR="54750" marT="0" marB="0" anchor="ctr"/>
                </a:tc>
                <a:tc>
                  <a:txBody>
                    <a:bodyPr/>
                    <a:lstStyle/>
                    <a:p>
                      <a:pPr algn="l">
                        <a:spcAft>
                          <a:spcPts val="0"/>
                        </a:spcAft>
                      </a:pPr>
                      <a:r>
                        <a:rPr lang="zh-CN" sz="1000" kern="100" dirty="0">
                          <a:effectLst/>
                        </a:rPr>
                        <a:t>集中学习专题二：</a:t>
                      </a:r>
                      <a:endParaRPr lang="zh-CN" sz="800" kern="100" dirty="0">
                        <a:effectLst/>
                      </a:endParaRPr>
                    </a:p>
                    <a:p>
                      <a:pPr algn="ctr">
                        <a:spcAft>
                          <a:spcPts val="0"/>
                        </a:spcAft>
                      </a:pPr>
                      <a:r>
                        <a:rPr lang="zh-CN" sz="1000" kern="100" dirty="0">
                          <a:effectLst/>
                        </a:rPr>
                        <a:t>在事业部深度融合进程中</a:t>
                      </a:r>
                      <a:endParaRPr lang="zh-CN" sz="800" kern="100" dirty="0">
                        <a:effectLst/>
                      </a:endParaRPr>
                    </a:p>
                    <a:p>
                      <a:pPr algn="ctr">
                        <a:spcAft>
                          <a:spcPts val="0"/>
                        </a:spcAft>
                      </a:pPr>
                      <a:r>
                        <a:rPr lang="zh-CN" sz="1000" kern="100" dirty="0">
                          <a:effectLst/>
                        </a:rPr>
                        <a:t>党员的</a:t>
                      </a:r>
                      <a:r>
                        <a:rPr lang="en-US" sz="1000" kern="100" dirty="0">
                          <a:effectLst/>
                        </a:rPr>
                        <a:t>“</a:t>
                      </a:r>
                      <a:r>
                        <a:rPr lang="zh-CN" sz="1000" kern="100" dirty="0">
                          <a:effectLst/>
                        </a:rPr>
                        <a:t>四个意识</a:t>
                      </a:r>
                      <a:r>
                        <a:rPr lang="en-US" sz="1000" kern="100" dirty="0">
                          <a:effectLst/>
                        </a:rPr>
                        <a:t>”</a:t>
                      </a:r>
                      <a:r>
                        <a:rPr lang="zh-CN" sz="1000" kern="100" dirty="0">
                          <a:effectLst/>
                        </a:rPr>
                        <a:t>如何体现</a:t>
                      </a:r>
                      <a:endParaRPr lang="zh-CN" sz="800" kern="100" dirty="0">
                        <a:effectLst/>
                        <a:latin typeface="Calibri"/>
                        <a:ea typeface="宋体"/>
                        <a:cs typeface="Times New Roman"/>
                      </a:endParaRPr>
                    </a:p>
                  </a:txBody>
                  <a:tcPr marL="54750" marR="54750" marT="0" marB="0" anchor="ctr"/>
                </a:tc>
                <a:tc>
                  <a:txBody>
                    <a:bodyPr/>
                    <a:lstStyle/>
                    <a:p>
                      <a:pPr marL="342900" lvl="0" indent="-342900" algn="l">
                        <a:spcAft>
                          <a:spcPts val="0"/>
                        </a:spcAft>
                        <a:buFont typeface="+mj-lt"/>
                        <a:buAutoNum type="arabicParenR"/>
                      </a:pPr>
                      <a:r>
                        <a:rPr lang="zh-CN" sz="1000" kern="100" dirty="0">
                          <a:effectLst/>
                        </a:rPr>
                        <a:t>围绕专题，全体党员前期自学和思考，并准备发言稿；</a:t>
                      </a:r>
                      <a:endParaRPr lang="zh-CN" sz="800" kern="100" dirty="0">
                        <a:effectLst/>
                      </a:endParaRPr>
                    </a:p>
                    <a:p>
                      <a:pPr marL="342900" lvl="0" indent="-342900" algn="l">
                        <a:spcAft>
                          <a:spcPts val="0"/>
                        </a:spcAft>
                        <a:buFont typeface="+mj-lt"/>
                        <a:buAutoNum type="arabicParenR"/>
                      </a:pPr>
                      <a:r>
                        <a:rPr lang="zh-CN" sz="1000" kern="100" dirty="0">
                          <a:effectLst/>
                        </a:rPr>
                        <a:t>召开支部专题学习讨论会，邀请所党委委员介绍我所实施创新驱动发展战略和推进</a:t>
                      </a:r>
                      <a:r>
                        <a:rPr lang="en-US" sz="1000" kern="100" dirty="0">
                          <a:effectLst/>
                        </a:rPr>
                        <a:t>“</a:t>
                      </a:r>
                      <a:r>
                        <a:rPr lang="zh-CN" sz="1000" kern="100" dirty="0">
                          <a:effectLst/>
                        </a:rPr>
                        <a:t>率先行动</a:t>
                      </a:r>
                      <a:r>
                        <a:rPr lang="en-US" sz="1000" kern="100" dirty="0">
                          <a:effectLst/>
                        </a:rPr>
                        <a:t>”</a:t>
                      </a:r>
                      <a:r>
                        <a:rPr lang="zh-CN" sz="1000" kern="100" dirty="0">
                          <a:effectLst/>
                        </a:rPr>
                        <a:t>计划的情况。党员围绕专题交流讨论。</a:t>
                      </a:r>
                      <a:endParaRPr lang="zh-CN" sz="800" kern="100" dirty="0">
                        <a:effectLst/>
                        <a:latin typeface="Calibri"/>
                        <a:ea typeface="宋体"/>
                        <a:cs typeface="Times New Roman"/>
                      </a:endParaRPr>
                    </a:p>
                  </a:txBody>
                  <a:tcPr marL="54750" marR="54750" marT="0" marB="0" anchor="ctr"/>
                </a:tc>
                <a:tc>
                  <a:txBody>
                    <a:bodyPr/>
                    <a:lstStyle/>
                    <a:p>
                      <a:pPr algn="ctr">
                        <a:spcAft>
                          <a:spcPts val="0"/>
                        </a:spcAft>
                      </a:pPr>
                      <a:r>
                        <a:rPr lang="en-US" sz="1000" kern="100">
                          <a:effectLst/>
                        </a:rPr>
                        <a:t>8</a:t>
                      </a:r>
                      <a:r>
                        <a:rPr lang="zh-CN" sz="1000" kern="100">
                          <a:effectLst/>
                        </a:rPr>
                        <a:t>月上旬</a:t>
                      </a:r>
                      <a:endParaRPr lang="zh-CN" sz="800" kern="100">
                        <a:effectLst/>
                        <a:latin typeface="Calibri"/>
                        <a:ea typeface="宋体"/>
                        <a:cs typeface="Times New Roman"/>
                      </a:endParaRPr>
                    </a:p>
                  </a:txBody>
                  <a:tcPr marL="54750" marR="54750" marT="0" marB="0" anchor="ctr"/>
                </a:tc>
              </a:tr>
              <a:tr h="896157">
                <a:tc>
                  <a:txBody>
                    <a:bodyPr/>
                    <a:lstStyle/>
                    <a:p>
                      <a:pPr marL="0" lvl="0" indent="0" algn="ctr">
                        <a:spcAft>
                          <a:spcPts val="0"/>
                        </a:spcAft>
                        <a:buFont typeface="+mj-lt"/>
                        <a:buNone/>
                        <a:tabLst>
                          <a:tab pos="111760" algn="l"/>
                        </a:tabLst>
                      </a:pPr>
                      <a:r>
                        <a:rPr lang="en-US" sz="1000" kern="100" dirty="0" smtClean="0">
                          <a:effectLst/>
                        </a:rPr>
                        <a:t>3</a:t>
                      </a:r>
                      <a:r>
                        <a:rPr lang="en-US" sz="1000" kern="100" dirty="0">
                          <a:effectLst/>
                        </a:rPr>
                        <a:t> </a:t>
                      </a:r>
                      <a:endParaRPr lang="zh-CN" sz="800" kern="100" dirty="0">
                        <a:effectLst/>
                        <a:latin typeface="Calibri"/>
                        <a:ea typeface="宋体"/>
                        <a:cs typeface="Times New Roman"/>
                      </a:endParaRPr>
                    </a:p>
                  </a:txBody>
                  <a:tcPr marL="54750" marR="54750" marT="0" marB="0" anchor="ctr"/>
                </a:tc>
                <a:tc>
                  <a:txBody>
                    <a:bodyPr/>
                    <a:lstStyle/>
                    <a:p>
                      <a:pPr algn="l">
                        <a:spcAft>
                          <a:spcPts val="0"/>
                        </a:spcAft>
                      </a:pPr>
                      <a:r>
                        <a:rPr lang="zh-CN" sz="1000" kern="100">
                          <a:effectLst/>
                        </a:rPr>
                        <a:t>集中学习专题三：</a:t>
                      </a:r>
                      <a:endParaRPr lang="zh-CN" sz="800" kern="100">
                        <a:effectLst/>
                      </a:endParaRPr>
                    </a:p>
                    <a:p>
                      <a:pPr algn="ctr">
                        <a:spcAft>
                          <a:spcPts val="0"/>
                        </a:spcAft>
                      </a:pPr>
                      <a:r>
                        <a:rPr lang="zh-CN" sz="1000" kern="100">
                          <a:effectLst/>
                        </a:rPr>
                        <a:t>研究所在上海市科创中心建设中应发挥的作用</a:t>
                      </a:r>
                      <a:endParaRPr lang="zh-CN" sz="800" kern="100">
                        <a:effectLst/>
                        <a:latin typeface="Calibri"/>
                        <a:ea typeface="宋体"/>
                        <a:cs typeface="Times New Roman"/>
                      </a:endParaRPr>
                    </a:p>
                  </a:txBody>
                  <a:tcPr marL="54750" marR="54750" marT="0" marB="0" anchor="ctr"/>
                </a:tc>
                <a:tc>
                  <a:txBody>
                    <a:bodyPr/>
                    <a:lstStyle/>
                    <a:p>
                      <a:pPr marL="342900" lvl="0" indent="-342900" algn="l">
                        <a:spcAft>
                          <a:spcPts val="0"/>
                        </a:spcAft>
                        <a:buFont typeface="+mj-lt"/>
                        <a:buAutoNum type="arabicParenR"/>
                      </a:pPr>
                      <a:r>
                        <a:rPr lang="zh-CN" sz="1000" kern="100" dirty="0">
                          <a:effectLst/>
                        </a:rPr>
                        <a:t>围绕专题，全体党员自学上海市科创中心建设相关内容，思考研究所和本部门如何抓住契机实现更好的发展；</a:t>
                      </a:r>
                      <a:endParaRPr lang="zh-CN" sz="800" kern="100" dirty="0">
                        <a:effectLst/>
                      </a:endParaRPr>
                    </a:p>
                    <a:p>
                      <a:pPr marL="342900" lvl="0" indent="-342900" algn="l">
                        <a:spcAft>
                          <a:spcPts val="0"/>
                        </a:spcAft>
                        <a:buFont typeface="+mj-lt"/>
                        <a:buAutoNum type="arabicParenR"/>
                      </a:pPr>
                      <a:r>
                        <a:rPr lang="zh-CN" sz="1000" kern="100" dirty="0">
                          <a:effectLst/>
                        </a:rPr>
                        <a:t>邀请嘉定区相关负责人作专题报告，解读相关政策措施，并结合嘉定区实际，就研究所在上海市科创中心建设中如何更好地发挥作用等议题与党员交流。</a:t>
                      </a:r>
                      <a:endParaRPr lang="zh-CN" sz="800" kern="100" dirty="0">
                        <a:effectLst/>
                        <a:latin typeface="Calibri"/>
                        <a:ea typeface="宋体"/>
                        <a:cs typeface="Times New Roman"/>
                      </a:endParaRPr>
                    </a:p>
                  </a:txBody>
                  <a:tcPr marL="54750" marR="54750" marT="0" marB="0" anchor="ctr"/>
                </a:tc>
                <a:tc>
                  <a:txBody>
                    <a:bodyPr/>
                    <a:lstStyle/>
                    <a:p>
                      <a:pPr algn="ctr">
                        <a:spcAft>
                          <a:spcPts val="0"/>
                        </a:spcAft>
                      </a:pPr>
                      <a:r>
                        <a:rPr lang="en-US" sz="1000" kern="100">
                          <a:effectLst/>
                        </a:rPr>
                        <a:t>10</a:t>
                      </a:r>
                      <a:r>
                        <a:rPr lang="zh-CN" sz="1000" kern="100">
                          <a:effectLst/>
                        </a:rPr>
                        <a:t>月上旬</a:t>
                      </a:r>
                      <a:endParaRPr lang="zh-CN" sz="800" kern="100">
                        <a:effectLst/>
                        <a:latin typeface="Calibri"/>
                        <a:ea typeface="宋体"/>
                        <a:cs typeface="Times New Roman"/>
                      </a:endParaRPr>
                    </a:p>
                  </a:txBody>
                  <a:tcPr marL="54750" marR="54750" marT="0" marB="0" anchor="ctr"/>
                </a:tc>
              </a:tr>
              <a:tr h="384067">
                <a:tc>
                  <a:txBody>
                    <a:bodyPr/>
                    <a:lstStyle/>
                    <a:p>
                      <a:pPr marL="0" lvl="0" indent="0" algn="ctr">
                        <a:spcAft>
                          <a:spcPts val="0"/>
                        </a:spcAft>
                        <a:buFont typeface="+mj-lt"/>
                        <a:buNone/>
                        <a:tabLst>
                          <a:tab pos="111760" algn="l"/>
                        </a:tabLst>
                      </a:pPr>
                      <a:r>
                        <a:rPr lang="en-US" sz="1000" kern="100" dirty="0" smtClean="0">
                          <a:effectLst/>
                        </a:rPr>
                        <a:t>4</a:t>
                      </a:r>
                      <a:r>
                        <a:rPr lang="en-US" sz="1000" kern="100" dirty="0">
                          <a:effectLst/>
                        </a:rPr>
                        <a:t> </a:t>
                      </a:r>
                      <a:endParaRPr lang="zh-CN" sz="800" kern="100" dirty="0">
                        <a:effectLst/>
                        <a:latin typeface="Calibri"/>
                        <a:ea typeface="宋体"/>
                        <a:cs typeface="Times New Roman"/>
                      </a:endParaRPr>
                    </a:p>
                  </a:txBody>
                  <a:tcPr marL="54750" marR="54750" marT="0" marB="0" anchor="ctr"/>
                </a:tc>
                <a:tc>
                  <a:txBody>
                    <a:bodyPr/>
                    <a:lstStyle/>
                    <a:p>
                      <a:pPr algn="l">
                        <a:spcAft>
                          <a:spcPts val="0"/>
                        </a:spcAft>
                      </a:pPr>
                      <a:r>
                        <a:rPr lang="zh-CN" sz="1000" kern="100">
                          <a:effectLst/>
                        </a:rPr>
                        <a:t>集中学习专题四：</a:t>
                      </a:r>
                      <a:endParaRPr lang="zh-CN" sz="800" kern="100">
                        <a:effectLst/>
                      </a:endParaRPr>
                    </a:p>
                    <a:p>
                      <a:pPr algn="ctr">
                        <a:spcAft>
                          <a:spcPts val="0"/>
                        </a:spcAft>
                      </a:pPr>
                      <a:r>
                        <a:rPr lang="zh-CN" sz="1000" kern="100">
                          <a:effectLst/>
                        </a:rPr>
                        <a:t>党的十九大</a:t>
                      </a:r>
                      <a:endParaRPr lang="zh-CN" sz="800" kern="100">
                        <a:effectLst/>
                        <a:latin typeface="Calibri"/>
                        <a:ea typeface="宋体"/>
                        <a:cs typeface="Times New Roman"/>
                      </a:endParaRPr>
                    </a:p>
                  </a:txBody>
                  <a:tcPr marL="54750" marR="54750" marT="0" marB="0" anchor="ctr"/>
                </a:tc>
                <a:tc>
                  <a:txBody>
                    <a:bodyPr/>
                    <a:lstStyle/>
                    <a:p>
                      <a:pPr marL="342900" lvl="0" indent="-342900" algn="l">
                        <a:spcAft>
                          <a:spcPts val="0"/>
                        </a:spcAft>
                        <a:buFont typeface="+mj-lt"/>
                        <a:buAutoNum type="arabicParenR"/>
                      </a:pPr>
                      <a:r>
                        <a:rPr lang="zh-CN" sz="1000" kern="100">
                          <a:effectLst/>
                        </a:rPr>
                        <a:t>组织集中观看十九大开幕；</a:t>
                      </a:r>
                      <a:endParaRPr lang="zh-CN" sz="800" kern="100">
                        <a:effectLst/>
                      </a:endParaRPr>
                    </a:p>
                    <a:p>
                      <a:pPr marL="342900" lvl="0" indent="-342900" algn="l">
                        <a:spcAft>
                          <a:spcPts val="0"/>
                        </a:spcAft>
                        <a:buFont typeface="+mj-lt"/>
                        <a:buAutoNum type="arabicParenR"/>
                      </a:pPr>
                      <a:r>
                        <a:rPr lang="zh-CN" sz="1000" kern="100">
                          <a:effectLst/>
                        </a:rPr>
                        <a:t>通过自学和集中学习等方式，深入学习十九大会议精神及会议成果。</a:t>
                      </a:r>
                      <a:endParaRPr lang="zh-CN" sz="800" kern="100">
                        <a:effectLst/>
                        <a:latin typeface="Calibri"/>
                        <a:ea typeface="宋体"/>
                        <a:cs typeface="Times New Roman"/>
                      </a:endParaRPr>
                    </a:p>
                  </a:txBody>
                  <a:tcPr marL="54750" marR="54750" marT="0" marB="0" anchor="ctr"/>
                </a:tc>
                <a:tc>
                  <a:txBody>
                    <a:bodyPr/>
                    <a:lstStyle/>
                    <a:p>
                      <a:pPr algn="ctr">
                        <a:spcAft>
                          <a:spcPts val="0"/>
                        </a:spcAft>
                      </a:pPr>
                      <a:r>
                        <a:rPr lang="en-US" sz="1000" kern="100">
                          <a:effectLst/>
                        </a:rPr>
                        <a:t>11</a:t>
                      </a:r>
                      <a:r>
                        <a:rPr lang="zh-CN" sz="1000" kern="100">
                          <a:effectLst/>
                        </a:rPr>
                        <a:t>月下旬</a:t>
                      </a:r>
                      <a:endParaRPr lang="zh-CN" sz="800" kern="100">
                        <a:effectLst/>
                        <a:latin typeface="Calibri"/>
                        <a:ea typeface="宋体"/>
                        <a:cs typeface="Times New Roman"/>
                      </a:endParaRPr>
                    </a:p>
                  </a:txBody>
                  <a:tcPr marL="54750" marR="54750" marT="0" marB="0" anchor="ctr"/>
                </a:tc>
              </a:tr>
              <a:tr h="384067">
                <a:tc>
                  <a:txBody>
                    <a:bodyPr/>
                    <a:lstStyle/>
                    <a:p>
                      <a:pPr marL="0" lvl="0" indent="0" algn="ctr">
                        <a:spcAft>
                          <a:spcPts val="0"/>
                        </a:spcAft>
                        <a:buFont typeface="+mj-lt"/>
                        <a:buNone/>
                        <a:tabLst>
                          <a:tab pos="111760" algn="l"/>
                        </a:tabLst>
                      </a:pPr>
                      <a:r>
                        <a:rPr lang="en-US" sz="1000" kern="100" dirty="0" smtClean="0">
                          <a:effectLst/>
                        </a:rPr>
                        <a:t>5</a:t>
                      </a:r>
                      <a:r>
                        <a:rPr lang="en-US" sz="1000" kern="100" dirty="0">
                          <a:effectLst/>
                        </a:rPr>
                        <a:t> </a:t>
                      </a:r>
                      <a:endParaRPr lang="zh-CN" sz="800" kern="100" dirty="0">
                        <a:effectLst/>
                        <a:latin typeface="Calibri"/>
                        <a:ea typeface="宋体"/>
                        <a:cs typeface="Times New Roman"/>
                      </a:endParaRPr>
                    </a:p>
                  </a:txBody>
                  <a:tcPr marL="54750" marR="54750" marT="0" marB="0" anchor="ctr"/>
                </a:tc>
                <a:tc>
                  <a:txBody>
                    <a:bodyPr/>
                    <a:lstStyle/>
                    <a:p>
                      <a:pPr algn="ctr">
                        <a:spcAft>
                          <a:spcPts val="0"/>
                        </a:spcAft>
                      </a:pPr>
                      <a:r>
                        <a:rPr lang="zh-CN" sz="1000" kern="100">
                          <a:effectLst/>
                        </a:rPr>
                        <a:t>召开支部组织生活会</a:t>
                      </a:r>
                      <a:endParaRPr lang="zh-CN" sz="800" kern="100">
                        <a:effectLst/>
                        <a:latin typeface="Calibri"/>
                        <a:ea typeface="宋体"/>
                        <a:cs typeface="Times New Roman"/>
                      </a:endParaRPr>
                    </a:p>
                  </a:txBody>
                  <a:tcPr marL="54750" marR="54750" marT="0" marB="0" anchor="ctr"/>
                </a:tc>
                <a:tc>
                  <a:txBody>
                    <a:bodyPr/>
                    <a:lstStyle/>
                    <a:p>
                      <a:pPr algn="l">
                        <a:spcAft>
                          <a:spcPts val="0"/>
                        </a:spcAft>
                      </a:pPr>
                      <a:r>
                        <a:rPr lang="zh-CN" sz="1000" kern="100">
                          <a:effectLst/>
                        </a:rPr>
                        <a:t>支部班子及其成员对照职能职责，进行党性分析，查摆问题，组织全体党员对支部班子的工作、作风等进行评议。</a:t>
                      </a:r>
                      <a:endParaRPr lang="zh-CN" sz="800" kern="100">
                        <a:effectLst/>
                        <a:latin typeface="Calibri"/>
                        <a:ea typeface="宋体"/>
                        <a:cs typeface="Times New Roman"/>
                      </a:endParaRPr>
                    </a:p>
                  </a:txBody>
                  <a:tcPr marL="54750" marR="54750" marT="0" marB="0" anchor="ctr"/>
                </a:tc>
                <a:tc>
                  <a:txBody>
                    <a:bodyPr/>
                    <a:lstStyle/>
                    <a:p>
                      <a:pPr algn="ctr">
                        <a:spcAft>
                          <a:spcPts val="0"/>
                        </a:spcAft>
                      </a:pPr>
                      <a:r>
                        <a:rPr lang="en-US" sz="1000" kern="100">
                          <a:effectLst/>
                        </a:rPr>
                        <a:t>12</a:t>
                      </a:r>
                      <a:r>
                        <a:rPr lang="zh-CN" sz="1000" kern="100">
                          <a:effectLst/>
                        </a:rPr>
                        <a:t>月上旬</a:t>
                      </a:r>
                      <a:endParaRPr lang="zh-CN" sz="800" kern="100">
                        <a:effectLst/>
                        <a:latin typeface="Calibri"/>
                        <a:ea typeface="宋体"/>
                        <a:cs typeface="Times New Roman"/>
                      </a:endParaRPr>
                    </a:p>
                  </a:txBody>
                  <a:tcPr marL="54750" marR="54750" marT="0" marB="0" anchor="ctr"/>
                </a:tc>
              </a:tr>
              <a:tr h="384067">
                <a:tc>
                  <a:txBody>
                    <a:bodyPr/>
                    <a:lstStyle/>
                    <a:p>
                      <a:pPr marL="0" lvl="0" indent="0" algn="ctr">
                        <a:spcAft>
                          <a:spcPts val="0"/>
                        </a:spcAft>
                        <a:buFont typeface="+mj-lt"/>
                        <a:buNone/>
                        <a:tabLst>
                          <a:tab pos="111760" algn="l"/>
                        </a:tabLst>
                      </a:pPr>
                      <a:r>
                        <a:rPr lang="en-US" sz="1000" kern="100" dirty="0" smtClean="0">
                          <a:effectLst/>
                        </a:rPr>
                        <a:t>6</a:t>
                      </a:r>
                      <a:r>
                        <a:rPr lang="en-US" sz="1000" kern="100" dirty="0">
                          <a:effectLst/>
                        </a:rPr>
                        <a:t> </a:t>
                      </a:r>
                      <a:endParaRPr lang="zh-CN" sz="800" kern="100" dirty="0">
                        <a:effectLst/>
                        <a:latin typeface="Calibri"/>
                        <a:ea typeface="宋体"/>
                        <a:cs typeface="Times New Roman"/>
                      </a:endParaRPr>
                    </a:p>
                  </a:txBody>
                  <a:tcPr marL="54750" marR="54750" marT="0" marB="0" anchor="ctr"/>
                </a:tc>
                <a:tc>
                  <a:txBody>
                    <a:bodyPr/>
                    <a:lstStyle/>
                    <a:p>
                      <a:pPr algn="ctr">
                        <a:spcAft>
                          <a:spcPts val="0"/>
                        </a:spcAft>
                      </a:pPr>
                      <a:r>
                        <a:rPr lang="zh-CN" sz="1000" kern="100">
                          <a:effectLst/>
                        </a:rPr>
                        <a:t>开展民主评议党员</a:t>
                      </a:r>
                      <a:endParaRPr lang="zh-CN" sz="800" kern="100">
                        <a:effectLst/>
                        <a:latin typeface="Calibri"/>
                        <a:ea typeface="宋体"/>
                        <a:cs typeface="Times New Roman"/>
                      </a:endParaRPr>
                    </a:p>
                  </a:txBody>
                  <a:tcPr marL="54750" marR="54750" marT="0" marB="0" anchor="ctr"/>
                </a:tc>
                <a:tc>
                  <a:txBody>
                    <a:bodyPr/>
                    <a:lstStyle/>
                    <a:p>
                      <a:pPr algn="l">
                        <a:spcAft>
                          <a:spcPts val="0"/>
                        </a:spcAft>
                      </a:pPr>
                      <a:r>
                        <a:rPr lang="zh-CN" sz="1000" kern="100">
                          <a:effectLst/>
                        </a:rPr>
                        <a:t>召开全体党员大会，开展民主评议。对照党员标准，按照个人自评、党员互评、民主测评、组织评定的程序对党员进行评议，确定评议等次。</a:t>
                      </a:r>
                      <a:endParaRPr lang="zh-CN" sz="800" kern="100">
                        <a:effectLst/>
                        <a:latin typeface="Calibri"/>
                        <a:ea typeface="宋体"/>
                        <a:cs typeface="Times New Roman"/>
                      </a:endParaRPr>
                    </a:p>
                  </a:txBody>
                  <a:tcPr marL="54750" marR="54750" marT="0" marB="0" anchor="ctr"/>
                </a:tc>
                <a:tc>
                  <a:txBody>
                    <a:bodyPr/>
                    <a:lstStyle/>
                    <a:p>
                      <a:pPr algn="ctr">
                        <a:spcAft>
                          <a:spcPts val="0"/>
                        </a:spcAft>
                      </a:pPr>
                      <a:r>
                        <a:rPr lang="en-US" sz="1000" kern="100">
                          <a:effectLst/>
                        </a:rPr>
                        <a:t>12</a:t>
                      </a:r>
                      <a:r>
                        <a:rPr lang="zh-CN" sz="1000" kern="100">
                          <a:effectLst/>
                        </a:rPr>
                        <a:t>月下旬</a:t>
                      </a:r>
                      <a:endParaRPr lang="zh-CN" sz="800" kern="100">
                        <a:effectLst/>
                        <a:latin typeface="Calibri"/>
                        <a:ea typeface="宋体"/>
                        <a:cs typeface="Times New Roman"/>
                      </a:endParaRPr>
                    </a:p>
                  </a:txBody>
                  <a:tcPr marL="54750" marR="54750" marT="0" marB="0" anchor="ctr"/>
                </a:tc>
              </a:tr>
              <a:tr h="51209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111760" algn="l"/>
                        </a:tabLst>
                        <a:defRPr/>
                      </a:pPr>
                      <a:r>
                        <a:rPr lang="en-US" altLang="zh-CN" sz="1000" kern="100" dirty="0" smtClean="0">
                          <a:effectLst/>
                        </a:rPr>
                        <a:t>7</a:t>
                      </a:r>
                      <a:r>
                        <a:rPr lang="en-US" sz="1000" kern="100" dirty="0">
                          <a:effectLst/>
                        </a:rPr>
                        <a:t> </a:t>
                      </a:r>
                      <a:endParaRPr lang="zh-CN" sz="800" kern="100" dirty="0">
                        <a:effectLst/>
                        <a:latin typeface="Calibri"/>
                        <a:ea typeface="宋体"/>
                        <a:cs typeface="Times New Roman"/>
                      </a:endParaRPr>
                    </a:p>
                  </a:txBody>
                  <a:tcPr marL="54750" marR="54750" marT="0" marB="0" anchor="ctr"/>
                </a:tc>
                <a:tc>
                  <a:txBody>
                    <a:bodyPr/>
                    <a:lstStyle/>
                    <a:p>
                      <a:pPr algn="ctr">
                        <a:spcAft>
                          <a:spcPts val="0"/>
                        </a:spcAft>
                      </a:pPr>
                      <a:r>
                        <a:rPr lang="zh-CN" sz="1000" kern="100">
                          <a:effectLst/>
                        </a:rPr>
                        <a:t>开展“了解嘉定 扎根菊园”主题实践活动</a:t>
                      </a:r>
                      <a:endParaRPr lang="zh-CN" sz="800" kern="100">
                        <a:effectLst/>
                        <a:latin typeface="Calibri"/>
                        <a:ea typeface="宋体"/>
                        <a:cs typeface="Times New Roman"/>
                      </a:endParaRPr>
                    </a:p>
                  </a:txBody>
                  <a:tcPr marL="54750" marR="54750" marT="0" marB="0" anchor="ctr"/>
                </a:tc>
                <a:tc>
                  <a:txBody>
                    <a:bodyPr/>
                    <a:lstStyle/>
                    <a:p>
                      <a:pPr marL="342900" lvl="0" indent="-342900" algn="l">
                        <a:spcAft>
                          <a:spcPts val="0"/>
                        </a:spcAft>
                        <a:buFont typeface="+mj-lt"/>
                        <a:buAutoNum type="arabicParenR"/>
                      </a:pPr>
                      <a:r>
                        <a:rPr lang="zh-CN" sz="1000" kern="100" dirty="0">
                          <a:effectLst/>
                        </a:rPr>
                        <a:t>参观菊园党建资源库中的优秀项目，如相关主题演出、主题图片展、红色影片、讲坛等；</a:t>
                      </a:r>
                      <a:endParaRPr lang="zh-CN" sz="800" kern="100" dirty="0">
                        <a:effectLst/>
                      </a:endParaRPr>
                    </a:p>
                    <a:p>
                      <a:pPr marL="342900" lvl="0" indent="-342900" algn="l">
                        <a:spcAft>
                          <a:spcPts val="0"/>
                        </a:spcAft>
                        <a:buFont typeface="+mj-lt"/>
                        <a:buAutoNum type="arabicParenR"/>
                      </a:pPr>
                      <a:r>
                        <a:rPr lang="zh-CN" sz="1000" kern="100" dirty="0">
                          <a:effectLst/>
                        </a:rPr>
                        <a:t>与菊园优秀企事业单位共建，取长补短；</a:t>
                      </a:r>
                      <a:endParaRPr lang="zh-CN" sz="800" kern="100" dirty="0">
                        <a:effectLst/>
                      </a:endParaRPr>
                    </a:p>
                    <a:p>
                      <a:pPr marL="342900" lvl="0" indent="-342900" algn="l">
                        <a:spcAft>
                          <a:spcPts val="0"/>
                        </a:spcAft>
                        <a:buFont typeface="+mj-lt"/>
                        <a:buAutoNum type="arabicParenR"/>
                      </a:pPr>
                      <a:r>
                        <a:rPr lang="zh-CN" sz="1000" kern="100" dirty="0">
                          <a:effectLst/>
                        </a:rPr>
                        <a:t>承办一次</a:t>
                      </a:r>
                      <a:r>
                        <a:rPr lang="en-US" sz="1000" kern="100" dirty="0">
                          <a:effectLst/>
                        </a:rPr>
                        <a:t>“</a:t>
                      </a:r>
                      <a:r>
                        <a:rPr lang="zh-CN" sz="1000" kern="100" dirty="0">
                          <a:effectLst/>
                        </a:rPr>
                        <a:t>创客学院</a:t>
                      </a:r>
                      <a:r>
                        <a:rPr lang="en-US" sz="1000" kern="100" dirty="0">
                          <a:effectLst/>
                        </a:rPr>
                        <a:t>”</a:t>
                      </a:r>
                      <a:r>
                        <a:rPr lang="zh-CN" sz="1000" kern="100" dirty="0">
                          <a:effectLst/>
                        </a:rPr>
                        <a:t>活动。</a:t>
                      </a:r>
                      <a:endParaRPr lang="zh-CN" sz="800" kern="100" dirty="0">
                        <a:effectLst/>
                        <a:latin typeface="Calibri"/>
                        <a:ea typeface="宋体"/>
                        <a:cs typeface="Times New Roman"/>
                      </a:endParaRPr>
                    </a:p>
                  </a:txBody>
                  <a:tcPr marL="54750" marR="54750" marT="0" marB="0" anchor="ctr"/>
                </a:tc>
                <a:tc>
                  <a:txBody>
                    <a:bodyPr/>
                    <a:lstStyle/>
                    <a:p>
                      <a:pPr algn="ctr">
                        <a:spcAft>
                          <a:spcPts val="0"/>
                        </a:spcAft>
                      </a:pPr>
                      <a:r>
                        <a:rPr lang="zh-CN" sz="1000" kern="100" dirty="0">
                          <a:effectLst/>
                        </a:rPr>
                        <a:t>全年</a:t>
                      </a:r>
                      <a:endParaRPr lang="zh-CN" sz="800" kern="100" dirty="0">
                        <a:effectLst/>
                        <a:latin typeface="Calibri"/>
                        <a:ea typeface="宋体"/>
                        <a:cs typeface="Times New Roman"/>
                      </a:endParaRPr>
                    </a:p>
                  </a:txBody>
                  <a:tcPr marL="54750" marR="54750" marT="0" marB="0" anchor="ctr"/>
                </a:tc>
              </a:tr>
            </a:tbl>
          </a:graphicData>
        </a:graphic>
      </p:graphicFrame>
    </p:spTree>
    <p:extLst>
      <p:ext uri="{BB962C8B-B14F-4D97-AF65-F5344CB8AC3E}">
        <p14:creationId xmlns:p14="http://schemas.microsoft.com/office/powerpoint/2010/main" val="380751976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二</a:t>
            </a:r>
            <a:r>
              <a:rPr lang="zh-CN" altLang="en-US" dirty="0" smtClean="0"/>
              <a:t>、工作开展情况</a:t>
            </a:r>
            <a:endParaRPr lang="zh-CN" altLang="en-US" dirty="0"/>
          </a:p>
        </p:txBody>
      </p:sp>
    </p:spTree>
    <p:extLst>
      <p:ext uri="{BB962C8B-B14F-4D97-AF65-F5344CB8AC3E}">
        <p14:creationId xmlns:p14="http://schemas.microsoft.com/office/powerpoint/2010/main" val="3206529808"/>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等腰三角形 31"/>
          <p:cNvSpPr/>
          <p:nvPr/>
        </p:nvSpPr>
        <p:spPr>
          <a:xfrm rot="5400000">
            <a:off x="-70648" y="323160"/>
            <a:ext cx="1024386" cy="883090"/>
          </a:xfrm>
          <a:prstGeom prst="triangle">
            <a:avLst/>
          </a:prstGeom>
          <a:gradFill flip="none" rotWithShape="1">
            <a:gsLst>
              <a:gs pos="0">
                <a:srgbClr val="0070C0"/>
              </a:gs>
              <a:gs pos="100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tx2">
                  <a:lumMod val="75000"/>
                </a:schemeClr>
              </a:solidFill>
            </a:endParaRPr>
          </a:p>
        </p:txBody>
      </p:sp>
      <p:sp>
        <p:nvSpPr>
          <p:cNvPr id="27" name="Rectangle 2"/>
          <p:cNvSpPr txBox="1">
            <a:spLocks noChangeArrowheads="1"/>
          </p:cNvSpPr>
          <p:nvPr/>
        </p:nvSpPr>
        <p:spPr>
          <a:xfrm>
            <a:off x="883090" y="411685"/>
            <a:ext cx="7772400" cy="663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二、工作开展情况</a:t>
            </a:r>
          </a:p>
        </p:txBody>
      </p:sp>
      <p:sp>
        <p:nvSpPr>
          <p:cNvPr id="28" name="TextBox 27"/>
          <p:cNvSpPr txBox="1"/>
          <p:nvPr/>
        </p:nvSpPr>
        <p:spPr>
          <a:xfrm>
            <a:off x="755576" y="2204864"/>
            <a:ext cx="7646242" cy="2806409"/>
          </a:xfrm>
          <a:prstGeom prst="rect">
            <a:avLst/>
          </a:prstGeom>
          <a:noFill/>
          <a:ln cap="sq">
            <a:solidFill>
              <a:schemeClr val="tx1"/>
            </a:solidFill>
          </a:ln>
        </p:spPr>
        <p:txBody>
          <a:bodyPr wrap="square" rtlCol="0">
            <a:spAutoFit/>
          </a:bodyPr>
          <a:lstStyle/>
          <a:p>
            <a:pPr indent="540000">
              <a:lnSpc>
                <a:spcPct val="150000"/>
              </a:lnSpc>
            </a:pPr>
            <a:r>
              <a:rPr lang="zh-CN" altLang="zh-CN" sz="2000" dirty="0" smtClean="0"/>
              <a:t>结合</a:t>
            </a:r>
            <a:r>
              <a:rPr lang="zh-CN" altLang="zh-CN" sz="2000" dirty="0"/>
              <a:t>无线传感网事业部入驻嘉定时间不长的特点，计划通过菊园新区区域党建共建项目的平台，以事业部党支部为先锋，着手了解嘉定，进而扎根菊园，让广大职工、学生安心在嘉定工作学习的同时，也为所在社区建设贡献一份力</a:t>
            </a:r>
            <a:r>
              <a:rPr lang="zh-CN" altLang="zh-CN" sz="2000" dirty="0" smtClean="0"/>
              <a:t>。</a:t>
            </a:r>
            <a:endParaRPr lang="en-US" altLang="zh-CN" sz="2000" dirty="0" smtClean="0"/>
          </a:p>
          <a:p>
            <a:pPr indent="540000">
              <a:lnSpc>
                <a:spcPct val="150000"/>
              </a:lnSpc>
            </a:pPr>
            <a:r>
              <a:rPr lang="zh-CN" altLang="en-US" sz="2000" dirty="0"/>
              <a:t>以</a:t>
            </a:r>
            <a:r>
              <a:rPr lang="zh-CN" altLang="en-US" sz="2000" b="1" dirty="0" smtClean="0">
                <a:solidFill>
                  <a:srgbClr val="002060"/>
                </a:solidFill>
                <a:latin typeface="Candara" pitchFamily="34" charset="0"/>
                <a:ea typeface="微软雅黑" pitchFamily="34" charset="-122"/>
                <a:cs typeface="Calibri" pitchFamily="34" charset="0"/>
              </a:rPr>
              <a:t>“了解嘉定  扎根菊园”</a:t>
            </a:r>
            <a:r>
              <a:rPr lang="zh-CN" altLang="en-US" sz="2000" dirty="0"/>
              <a:t>为支部年度主题</a:t>
            </a:r>
            <a:r>
              <a:rPr lang="zh-CN" altLang="en-US" sz="2000" dirty="0" smtClean="0"/>
              <a:t>，</a:t>
            </a:r>
            <a:r>
              <a:rPr lang="zh-CN" altLang="en-US" sz="2000" dirty="0"/>
              <a:t>得到</a:t>
            </a:r>
            <a:r>
              <a:rPr lang="zh-CN" altLang="zh-CN" sz="2000" dirty="0" smtClean="0"/>
              <a:t>中共中国科学院沪区委</a:t>
            </a:r>
            <a:r>
              <a:rPr lang="zh-CN" altLang="zh-CN" sz="2000" dirty="0"/>
              <a:t>员会党费</a:t>
            </a:r>
            <a:r>
              <a:rPr lang="zh-CN" altLang="zh-CN" sz="2000" dirty="0" smtClean="0"/>
              <a:t>资助</a:t>
            </a:r>
            <a:r>
              <a:rPr lang="en-US" altLang="zh-CN" sz="2000" b="1" dirty="0">
                <a:solidFill>
                  <a:srgbClr val="002060"/>
                </a:solidFill>
                <a:latin typeface="+mn-ea"/>
                <a:cs typeface="Calibri" pitchFamily="34" charset="0"/>
              </a:rPr>
              <a:t>2000</a:t>
            </a:r>
            <a:r>
              <a:rPr lang="zh-CN" altLang="en-US" sz="2000" b="1" dirty="0">
                <a:solidFill>
                  <a:srgbClr val="002060"/>
                </a:solidFill>
                <a:latin typeface="+mn-ea"/>
                <a:cs typeface="Calibri" pitchFamily="34" charset="0"/>
              </a:rPr>
              <a:t>元</a:t>
            </a:r>
            <a:r>
              <a:rPr lang="zh-CN" altLang="en-US" sz="2000" dirty="0" smtClean="0"/>
              <a:t>。</a:t>
            </a:r>
            <a:endParaRPr lang="en-US" altLang="zh-CN" sz="2000" dirty="0"/>
          </a:p>
        </p:txBody>
      </p:sp>
      <p:sp>
        <p:nvSpPr>
          <p:cNvPr id="6" name="AutoShape 7"/>
          <p:cNvSpPr>
            <a:spLocks noChangeArrowheads="1"/>
          </p:cNvSpPr>
          <p:nvPr/>
        </p:nvSpPr>
        <p:spPr bwMode="gray">
          <a:xfrm>
            <a:off x="756791" y="1276898"/>
            <a:ext cx="1798985" cy="649188"/>
          </a:xfrm>
          <a:prstGeom prst="roundRect">
            <a:avLst>
              <a:gd name="adj" fmla="val 50000"/>
            </a:avLst>
          </a:prstGeom>
          <a:solidFill>
            <a:srgbClr val="C00000"/>
          </a:solidFill>
          <a:ln w="25400" algn="ctr">
            <a:noFill/>
            <a:round/>
            <a:headEnd/>
            <a:tailEnd/>
          </a:ln>
          <a:effectLst>
            <a:outerShdw dist="17961" dir="2700000" algn="ctr" rotWithShape="0">
              <a:schemeClr val="bg2"/>
            </a:outerShdw>
          </a:effectLst>
        </p:spPr>
        <p:txBody>
          <a:bodyPr wrap="square">
            <a:spAutoFit/>
          </a:bodyPr>
          <a:lstStyle/>
          <a:p>
            <a:pPr eaLnBrk="0" hangingPunct="0">
              <a:defRPr/>
            </a:pPr>
            <a:r>
              <a:rPr lang="zh-CN" altLang="en-US" sz="2400" b="1" dirty="0" smtClean="0">
                <a:ln w="17780" cmpd="sng">
                  <a:noFill/>
                  <a:prstDash val="solid"/>
                  <a:miter lim="800000"/>
                </a:ln>
                <a:solidFill>
                  <a:srgbClr val="FFFF00"/>
                </a:solidFill>
                <a:latin typeface="+mj-ea"/>
              </a:rPr>
              <a:t>年度主题</a:t>
            </a:r>
            <a:endParaRPr lang="zh-CN" altLang="zh-CN" sz="2200" dirty="0">
              <a:solidFill>
                <a:srgbClr val="FFFF00"/>
              </a:solidFill>
              <a:effectLst>
                <a:outerShdw blurRad="38100" dist="38100" dir="2700000" algn="tl">
                  <a:srgbClr val="000000">
                    <a:alpha val="43137"/>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46528910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等腰三角形 31"/>
          <p:cNvSpPr/>
          <p:nvPr/>
        </p:nvSpPr>
        <p:spPr>
          <a:xfrm rot="5400000">
            <a:off x="-70648" y="323160"/>
            <a:ext cx="1024386" cy="883090"/>
          </a:xfrm>
          <a:prstGeom prst="triangle">
            <a:avLst/>
          </a:prstGeom>
          <a:gradFill flip="none" rotWithShape="1">
            <a:gsLst>
              <a:gs pos="0">
                <a:srgbClr val="0070C0"/>
              </a:gs>
              <a:gs pos="100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tx2">
                  <a:lumMod val="75000"/>
                </a:schemeClr>
              </a:solidFill>
            </a:endParaRPr>
          </a:p>
        </p:txBody>
      </p:sp>
      <p:sp>
        <p:nvSpPr>
          <p:cNvPr id="27" name="Rectangle 2"/>
          <p:cNvSpPr txBox="1">
            <a:spLocks noChangeArrowheads="1"/>
          </p:cNvSpPr>
          <p:nvPr/>
        </p:nvSpPr>
        <p:spPr>
          <a:xfrm>
            <a:off x="883090" y="411685"/>
            <a:ext cx="7772400" cy="663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二、工作开展情况</a:t>
            </a:r>
            <a:r>
              <a:rPr lang="en-US" altLang="zh-CN" sz="32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a:t>
            </a:r>
            <a:r>
              <a:rPr lang="zh-CN" altLang="en-US" sz="32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菊</a:t>
            </a:r>
            <a:r>
              <a:rPr lang="zh-CN" altLang="en-US" sz="32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盟</a:t>
            </a:r>
          </a:p>
        </p:txBody>
      </p:sp>
      <p:sp>
        <p:nvSpPr>
          <p:cNvPr id="28" name="TextBox 27"/>
          <p:cNvSpPr txBox="1"/>
          <p:nvPr/>
        </p:nvSpPr>
        <p:spPr>
          <a:xfrm>
            <a:off x="755576" y="1196752"/>
            <a:ext cx="7646242" cy="2400657"/>
          </a:xfrm>
          <a:prstGeom prst="rect">
            <a:avLst/>
          </a:prstGeom>
          <a:noFill/>
          <a:ln cap="sq">
            <a:solidFill>
              <a:schemeClr val="tx1"/>
            </a:solidFill>
          </a:ln>
        </p:spPr>
        <p:txBody>
          <a:bodyPr wrap="square" rtlCol="0">
            <a:spAutoFit/>
          </a:bodyPr>
          <a:lstStyle/>
          <a:p>
            <a:pPr indent="540000">
              <a:lnSpc>
                <a:spcPct val="150000"/>
              </a:lnSpc>
            </a:pPr>
            <a:r>
              <a:rPr lang="zh-CN" altLang="en-US" sz="2000" dirty="0" smtClean="0"/>
              <a:t>积极参与菊园新区的各项活动（菊园</a:t>
            </a:r>
            <a:r>
              <a:rPr lang="en-US" altLang="zh-CN" sz="2000" dirty="0" smtClean="0"/>
              <a:t>20</a:t>
            </a:r>
            <a:r>
              <a:rPr lang="zh-CN" altLang="en-US" sz="2000" dirty="0" smtClean="0"/>
              <a:t>周年系列活动、</a:t>
            </a:r>
            <a:r>
              <a:rPr lang="zh-CN" altLang="zh-CN" sz="2000" dirty="0"/>
              <a:t>菊园新区区域党建共建项目协商</a:t>
            </a:r>
            <a:r>
              <a:rPr lang="zh-CN" altLang="zh-CN" sz="2000" dirty="0" smtClean="0"/>
              <a:t>会</a:t>
            </a:r>
            <a:r>
              <a:rPr lang="zh-CN" altLang="en-US" sz="2000" dirty="0" smtClean="0"/>
              <a:t>等），加入菊园新区教育共建联盟</a:t>
            </a:r>
            <a:r>
              <a:rPr lang="en-US" altLang="zh-CN" sz="2000" dirty="0" smtClean="0"/>
              <a:t>——</a:t>
            </a:r>
            <a:r>
              <a:rPr lang="zh-CN" altLang="en-US" sz="2000" b="1" dirty="0" smtClean="0"/>
              <a:t>菊盟</a:t>
            </a:r>
            <a:r>
              <a:rPr lang="zh-CN" altLang="en-US" sz="2000" dirty="0" smtClean="0"/>
              <a:t>，推荐徐景、王浩文、曾臻、殷浩侠、唐洪莹</a:t>
            </a:r>
            <a:r>
              <a:rPr lang="zh-CN" altLang="en-US" sz="2000" b="1" dirty="0" smtClean="0"/>
              <a:t>五位</a:t>
            </a:r>
            <a:r>
              <a:rPr lang="zh-CN" altLang="en-US" sz="2000" dirty="0" smtClean="0"/>
              <a:t>同志为</a:t>
            </a:r>
            <a:r>
              <a:rPr lang="zh-CN" altLang="en-US" sz="2000" b="1" dirty="0" smtClean="0"/>
              <a:t>科技指导员</a:t>
            </a:r>
            <a:r>
              <a:rPr lang="zh-CN" altLang="en-US" sz="2000" dirty="0" smtClean="0"/>
              <a:t>。</a:t>
            </a:r>
            <a:endParaRPr lang="en-US" altLang="zh-CN" sz="2000" dirty="0" smtClean="0"/>
          </a:p>
          <a:p>
            <a:pPr indent="540000">
              <a:lnSpc>
                <a:spcPct val="150000"/>
              </a:lnSpc>
            </a:pPr>
            <a:r>
              <a:rPr lang="en-US" altLang="zh-CN" sz="2000" dirty="0" smtClean="0"/>
              <a:t> </a:t>
            </a:r>
            <a:endParaRPr lang="en-US" altLang="zh-CN" sz="2000"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641808"/>
            <a:ext cx="4007774" cy="2667512"/>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0691" y="3641808"/>
            <a:ext cx="4007774" cy="2667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496102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等腰三角形 31"/>
          <p:cNvSpPr/>
          <p:nvPr/>
        </p:nvSpPr>
        <p:spPr>
          <a:xfrm rot="5400000">
            <a:off x="-70648" y="323160"/>
            <a:ext cx="1024386" cy="883090"/>
          </a:xfrm>
          <a:prstGeom prst="triangle">
            <a:avLst/>
          </a:prstGeom>
          <a:gradFill flip="none" rotWithShape="1">
            <a:gsLst>
              <a:gs pos="0">
                <a:srgbClr val="0070C0"/>
              </a:gs>
              <a:gs pos="100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tx2">
                  <a:lumMod val="75000"/>
                </a:schemeClr>
              </a:solidFill>
            </a:endParaRPr>
          </a:p>
        </p:txBody>
      </p:sp>
      <p:sp>
        <p:nvSpPr>
          <p:cNvPr id="27" name="Rectangle 2"/>
          <p:cNvSpPr txBox="1">
            <a:spLocks noChangeArrowheads="1"/>
          </p:cNvSpPr>
          <p:nvPr/>
        </p:nvSpPr>
        <p:spPr>
          <a:xfrm>
            <a:off x="883090" y="411685"/>
            <a:ext cx="7772400" cy="663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二、工作开展情况</a:t>
            </a:r>
            <a:r>
              <a:rPr lang="en-US" altLang="zh-CN" sz="32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a:t>
            </a:r>
            <a:r>
              <a:rPr lang="zh-CN" altLang="en-US" sz="32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rPr>
              <a:t>集中党课学习</a:t>
            </a:r>
          </a:p>
          <a:p>
            <a:pPr algn="l"/>
            <a:endParaRPr lang="zh-CN" altLang="en-US" sz="32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j-ea"/>
            </a:endParaRPr>
          </a:p>
        </p:txBody>
      </p:sp>
      <p:sp>
        <p:nvSpPr>
          <p:cNvPr id="28" name="TextBox 27"/>
          <p:cNvSpPr txBox="1"/>
          <p:nvPr/>
        </p:nvSpPr>
        <p:spPr>
          <a:xfrm>
            <a:off x="743392" y="908720"/>
            <a:ext cx="7646242" cy="2977738"/>
          </a:xfrm>
          <a:prstGeom prst="rect">
            <a:avLst/>
          </a:prstGeom>
          <a:noFill/>
          <a:ln cap="sq">
            <a:solidFill>
              <a:schemeClr val="tx1"/>
            </a:solidFill>
          </a:ln>
        </p:spPr>
        <p:txBody>
          <a:bodyPr wrap="square" rtlCol="0">
            <a:spAutoFit/>
          </a:bodyPr>
          <a:lstStyle/>
          <a:p>
            <a:pPr indent="540000">
              <a:lnSpc>
                <a:spcPts val="2500"/>
              </a:lnSpc>
            </a:pPr>
            <a:r>
              <a:rPr lang="zh-CN" altLang="zh-CN" dirty="0"/>
              <a:t>为贯彻中央精神，落实所党委关于推进“两学一做”学习教育常态化制度化实施方案，</a:t>
            </a:r>
            <a:r>
              <a:rPr lang="en-US" altLang="zh-CN" dirty="0"/>
              <a:t>6</a:t>
            </a:r>
            <a:r>
              <a:rPr lang="zh-CN" altLang="zh-CN" dirty="0"/>
              <a:t>月</a:t>
            </a:r>
            <a:r>
              <a:rPr lang="en-US" altLang="zh-CN" dirty="0"/>
              <a:t>2</a:t>
            </a:r>
            <a:r>
              <a:rPr lang="zh-CN" altLang="zh-CN" dirty="0"/>
              <a:t>日下午，无线传感网事业部党支部和嘉定园区联合党支部共同组织开展了专题党课学习。本次专题党课邀请了菊园新区党工委员、管委会副主任陈烨主讲，会议由事业部党支部书记练敏英主持</a:t>
            </a:r>
            <a:r>
              <a:rPr lang="zh-CN" altLang="zh-CN" dirty="0" smtClean="0"/>
              <a:t>。陈烨</a:t>
            </a:r>
            <a:r>
              <a:rPr lang="zh-CN" altLang="zh-CN" dirty="0"/>
              <a:t>主任作题为“科技菊园 品质菊园”的专题报告，围绕上海市科创中心建设大背景下，菊园新区的相关政策和举措，从菊园的发展定位、发展战略出发，着重介绍了“科技创新</a:t>
            </a:r>
            <a:r>
              <a:rPr lang="en-US" altLang="zh-CN" dirty="0"/>
              <a:t>1234</a:t>
            </a:r>
            <a:r>
              <a:rPr lang="zh-CN" altLang="zh-CN" dirty="0"/>
              <a:t>”和“八大创新生态体系”等内容。在报告的末了他指出，欢迎广大科研人员工作在菊园、生活在菊园，共同打造宜居宜业、人才家园的菊园新区</a:t>
            </a:r>
            <a:r>
              <a:rPr lang="zh-CN" altLang="zh-CN" dirty="0" smtClean="0"/>
              <a:t>。</a:t>
            </a:r>
            <a:r>
              <a:rPr lang="en-US" altLang="zh-CN" dirty="0" smtClean="0"/>
              <a:t> </a:t>
            </a:r>
            <a:endParaRPr lang="en-US" altLang="zh-CN"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4101074"/>
            <a:ext cx="3563888" cy="2375925"/>
          </a:xfrm>
          <a:prstGeom prst="rect">
            <a:avLst/>
          </a:prstGeom>
          <a:ln>
            <a:noFill/>
          </a:ln>
          <a:effectLst>
            <a:outerShdw blurRad="190500" algn="tl" rotWithShape="0">
              <a:srgbClr val="000000">
                <a:alpha val="70000"/>
              </a:srgbClr>
            </a:outerShdw>
          </a:effec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3696" y="4103192"/>
            <a:ext cx="3560711" cy="23738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732688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6144</TotalTime>
  <Words>1049</Words>
  <Application>Microsoft Office PowerPoint</Application>
  <PresentationFormat>全屏显示(4:3)</PresentationFormat>
  <Paragraphs>91</Paragraphs>
  <Slides>13</Slides>
  <Notes>8</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“了解嘉定  扎根菊园” ——“聚力 率先 我行动”工作交流 </vt:lpstr>
      <vt:lpstr>汇报内容</vt:lpstr>
      <vt:lpstr>一、支部工作计划</vt:lpstr>
      <vt:lpstr>PowerPoint 演示文稿</vt:lpstr>
      <vt:lpstr>PowerPoint 演示文稿</vt:lpstr>
      <vt:lpstr>二、工作开展情况</vt:lpstr>
      <vt:lpstr>PowerPoint 演示文稿</vt:lpstr>
      <vt:lpstr>PowerPoint 演示文稿</vt:lpstr>
      <vt:lpstr>PowerPoint 演示文稿</vt:lpstr>
      <vt:lpstr>PowerPoint 演示文稿</vt:lpstr>
      <vt:lpstr>三、下半年工作重点</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shiny</dc:creator>
  <cp:lastModifiedBy>User</cp:lastModifiedBy>
  <cp:revision>408</cp:revision>
  <dcterms:created xsi:type="dcterms:W3CDTF">2014-06-10T07:23:55Z</dcterms:created>
  <dcterms:modified xsi:type="dcterms:W3CDTF">2017-06-28T05:41:09Z</dcterms:modified>
</cp:coreProperties>
</file>